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499a78bd_3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4499a78bd_3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dea3c470_29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7dea3c470_2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01b42a4c_15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401b42a4c_15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401b42a4c_15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401b42a4c_15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3eef74f5e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23eef74f5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3f56b049f_0_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3f56b049f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3"/>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 name="Google Shape;26;p4"/>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s://www.youtube.com/watch?v=M9-yyxwow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jpg"/><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youtube.com/watch?v=eXxaKA_K4M0" TargetMode="External"/><Relationship Id="rId4" Type="http://schemas.openxmlformats.org/officeDocument/2006/relationships/image" Target="../media/image20.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youtube.com/watch?v=6XArWK3VzWY" TargetMode="External"/><Relationship Id="rId4" Type="http://schemas.openxmlformats.org/officeDocument/2006/relationships/image" Target="../media/image30.pn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jpg"/><Relationship Id="rId4" Type="http://schemas.openxmlformats.org/officeDocument/2006/relationships/image" Target="../media/image52.jp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rive.google.com/open?id=0Bzke6lBHG_z5dm5RdDdJTHRRMDQ" TargetMode="External"/><Relationship Id="rId4" Type="http://schemas.openxmlformats.org/officeDocument/2006/relationships/image" Target="../media/image61.png"/><Relationship Id="rId5"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drive.google.com/open?id=0Bzke6lBHG_z5dm5RdDdJTHRRMDQ" TargetMode="External"/><Relationship Id="rId4" Type="http://schemas.openxmlformats.org/officeDocument/2006/relationships/image" Target="../media/image48.jpg"/><Relationship Id="rId5" Type="http://schemas.openxmlformats.org/officeDocument/2006/relationships/image" Target="../media/image57.png"/><Relationship Id="rId6"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drive.google.com/open?id=0Bzke6lBHG_z5dm5RdDdJTHRRMDQ" TargetMode="External"/><Relationship Id="rId4" Type="http://schemas.openxmlformats.org/officeDocument/2006/relationships/hyperlink" Target="https://www.youtube.com/watch?v=i9Qfwfzho98" TargetMode="External"/><Relationship Id="rId5" Type="http://schemas.openxmlformats.org/officeDocument/2006/relationships/image" Target="../media/image68.png"/><Relationship Id="rId6"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3.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drive.google.com/open?id=0Bzke6lBHG_z5VWd2ZG1yQ182WE0" TargetMode="External"/><Relationship Id="rId4" Type="http://schemas.openxmlformats.org/officeDocument/2006/relationships/hyperlink" Target="https://drive.google.com/open?id=0Bzke6lBHG_z5a1Ntek5tMUozNmM" TargetMode="External"/><Relationship Id="rId5" Type="http://schemas.openxmlformats.org/officeDocument/2006/relationships/hyperlink" Target="https://drive.google.com/open?id=0Bzke6lBHG_z5V1RuM2dsNDFUYm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0.jpg"/><Relationship Id="rId4" Type="http://schemas.openxmlformats.org/officeDocument/2006/relationships/image" Target="../media/image7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7.jpg"/><Relationship Id="rId4" Type="http://schemas.openxmlformats.org/officeDocument/2006/relationships/image" Target="../media/image63.png"/><Relationship Id="rId5" Type="http://schemas.openxmlformats.org/officeDocument/2006/relationships/image" Target="../media/image65.jpg"/><Relationship Id="rId6" Type="http://schemas.openxmlformats.org/officeDocument/2006/relationships/image" Target="../media/image5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66.png"/><Relationship Id="rId5"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4.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1.jpg"/><Relationship Id="rId4" Type="http://schemas.openxmlformats.org/officeDocument/2006/relationships/image" Target="../media/image7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5.jp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6.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8.jpg"/><Relationship Id="rId4" Type="http://schemas.openxmlformats.org/officeDocument/2006/relationships/image" Target="../media/image79.png"/><Relationship Id="rId5" Type="http://schemas.openxmlformats.org/officeDocument/2006/relationships/image" Target="../media/image8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6.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drive.google.com/open?id=10Hs4L5ChrQcMRv-hTj1OjxoXU1Nje65PGSYR9zzE0nU" TargetMode="External"/><Relationship Id="rId4" Type="http://schemas.openxmlformats.org/officeDocument/2006/relationships/image" Target="../media/image83.png"/><Relationship Id="rId5" Type="http://schemas.openxmlformats.org/officeDocument/2006/relationships/image" Target="../media/image9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2.jpg"/><Relationship Id="rId4" Type="http://schemas.openxmlformats.org/officeDocument/2006/relationships/image" Target="../media/image9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8.jpg"/><Relationship Id="rId4" Type="http://schemas.openxmlformats.org/officeDocument/2006/relationships/image" Target="../media/image87.jpg"/><Relationship Id="rId5"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chemeClr val="dk1"/>
                </a:solidFill>
                <a:latin typeface="Calibri"/>
                <a:ea typeface="Calibri"/>
                <a:cs typeface="Calibri"/>
                <a:sym typeface="Calibri"/>
              </a:rPr>
              <a:t>Moai by Peopoly</a:t>
            </a:r>
            <a:endParaRPr b="0" i="0" sz="6000" u="none" cap="none" strike="noStrike">
              <a:solidFill>
                <a:schemeClr val="dk1"/>
              </a:solidFill>
              <a:latin typeface="Calibri"/>
              <a:ea typeface="Calibri"/>
              <a:cs typeface="Calibri"/>
              <a:sym typeface="Calibri"/>
            </a:endParaRPr>
          </a:p>
        </p:txBody>
      </p:sp>
      <p:sp>
        <p:nvSpPr>
          <p:cNvPr id="85" name="Google Shape;85;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lang="en-US"/>
              <a:t>Hardware</a:t>
            </a:r>
            <a:r>
              <a:rPr b="0" i="0" lang="en-US" sz="2400" u="none" cap="none" strike="noStrike">
                <a:solidFill>
                  <a:schemeClr val="dk1"/>
                </a:solidFill>
                <a:latin typeface="Calibri"/>
                <a:ea typeface="Calibri"/>
                <a:cs typeface="Calibri"/>
                <a:sym typeface="Calibri"/>
              </a:rPr>
              <a:t> Installation Guide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Install </a:t>
            </a:r>
            <a:r>
              <a:rPr b="1" i="0" lang="en-US" sz="3200" u="none" cap="none" strike="noStrike">
                <a:solidFill>
                  <a:srgbClr val="FF0000"/>
                </a:solidFill>
                <a:latin typeface="Calibri"/>
                <a:ea typeface="Calibri"/>
                <a:cs typeface="Calibri"/>
                <a:sym typeface="Calibri"/>
              </a:rPr>
              <a:t>Left1, Left2, Left3 </a:t>
            </a:r>
            <a:r>
              <a:rPr b="1" i="0" lang="en-US" sz="3200" u="none" cap="none" strike="noStrike">
                <a:solidFill>
                  <a:schemeClr val="dk1"/>
                </a:solidFill>
                <a:latin typeface="Calibri"/>
                <a:ea typeface="Calibri"/>
                <a:cs typeface="Calibri"/>
                <a:sym typeface="Calibri"/>
              </a:rPr>
              <a:t>bar between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a:t>
            </a:r>
            <a:endParaRPr b="1" i="0" sz="3200" u="none" cap="none" strike="noStrike">
              <a:solidFill>
                <a:schemeClr val="dk1"/>
              </a:solidFill>
              <a:latin typeface="Calibri"/>
              <a:ea typeface="Calibri"/>
              <a:cs typeface="Calibri"/>
              <a:sym typeface="Calibri"/>
            </a:endParaRPr>
          </a:p>
        </p:txBody>
      </p:sp>
      <p:sp>
        <p:nvSpPr>
          <p:cNvPr id="148" name="Google Shape;148;p22"/>
          <p:cNvSpPr txBox="1"/>
          <p:nvPr>
            <p:ph idx="2" type="body"/>
          </p:nvPr>
        </p:nvSpPr>
        <p:spPr>
          <a:xfrm>
            <a:off x="5520700" y="1749425"/>
            <a:ext cx="6351900" cy="45753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Flip the frames over</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Install </a:t>
            </a:r>
            <a:r>
              <a:rPr b="0" i="0" lang="en-US" sz="2400" u="none" cap="none" strike="noStrike">
                <a:solidFill>
                  <a:srgbClr val="FF0000"/>
                </a:solidFill>
                <a:latin typeface="Calibri"/>
                <a:ea typeface="Calibri"/>
                <a:cs typeface="Calibri"/>
                <a:sym typeface="Calibri"/>
              </a:rPr>
              <a:t>Left3</a:t>
            </a:r>
            <a:r>
              <a:rPr b="0" i="0" lang="en-US" sz="2400" u="none" cap="none" strike="noStrike">
                <a:solidFill>
                  <a:schemeClr val="dk1"/>
                </a:solidFill>
                <a:latin typeface="Calibri"/>
                <a:ea typeface="Calibri"/>
                <a:cs typeface="Calibri"/>
                <a:sym typeface="Calibri"/>
              </a:rPr>
              <a:t>, </a:t>
            </a:r>
            <a:r>
              <a:rPr lang="en-US" sz="2400"/>
              <a:t>Slide</a:t>
            </a:r>
            <a:r>
              <a:rPr b="0" i="0" lang="en-US" sz="2400" u="none" cap="none" strike="noStrike">
                <a:solidFill>
                  <a:schemeClr val="dk1"/>
                </a:solidFill>
                <a:latin typeface="Calibri"/>
                <a:ea typeface="Calibri"/>
                <a:cs typeface="Calibri"/>
                <a:sym typeface="Calibri"/>
              </a:rPr>
              <a:t> the screw </a:t>
            </a:r>
            <a:r>
              <a:rPr lang="en-US" sz="2400"/>
              <a:t>in the slot of the </a:t>
            </a:r>
            <a:r>
              <a:rPr b="0" i="0" lang="en-US" sz="2400" u="none" cap="none" strike="noStrike">
                <a:solidFill>
                  <a:schemeClr val="dk1"/>
                </a:solidFill>
                <a:latin typeface="Calibri"/>
                <a:ea typeface="Calibri"/>
                <a:cs typeface="Calibri"/>
                <a:sym typeface="Calibri"/>
              </a:rPr>
              <a:t> extrusions all the way down to the rubber feet.</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Install </a:t>
            </a:r>
            <a:r>
              <a:rPr b="0" i="0" lang="en-US" sz="2400" u="none" cap="none" strike="noStrike">
                <a:solidFill>
                  <a:srgbClr val="FF0000"/>
                </a:solidFill>
                <a:latin typeface="Calibri"/>
                <a:ea typeface="Calibri"/>
                <a:cs typeface="Calibri"/>
                <a:sym typeface="Calibri"/>
              </a:rPr>
              <a:t>Left2</a:t>
            </a:r>
            <a:r>
              <a:rPr b="0" i="0" lang="en-US" sz="2400" u="none" cap="none" strike="noStrike">
                <a:solidFill>
                  <a:schemeClr val="dk1"/>
                </a:solidFill>
                <a:latin typeface="Calibri"/>
                <a:ea typeface="Calibri"/>
                <a:cs typeface="Calibri"/>
                <a:sym typeface="Calibri"/>
              </a:rPr>
              <a:t>, Use the previous found </a:t>
            </a:r>
            <a:r>
              <a:rPr b="0" i="0" lang="en-US" sz="2400" u="none" cap="none" strike="noStrike">
                <a:solidFill>
                  <a:srgbClr val="FF0000"/>
                </a:solidFill>
                <a:latin typeface="Calibri"/>
                <a:ea typeface="Calibri"/>
                <a:cs typeface="Calibri"/>
                <a:sym typeface="Calibri"/>
              </a:rPr>
              <a:t>BH M6-20</a:t>
            </a:r>
            <a:r>
              <a:rPr b="0" i="0" lang="en-US" sz="2400" u="none" cap="none" strike="noStrike">
                <a:solidFill>
                  <a:schemeClr val="dk1"/>
                </a:solidFill>
                <a:latin typeface="Calibri"/>
                <a:ea typeface="Calibri"/>
                <a:cs typeface="Calibri"/>
                <a:sym typeface="Calibri"/>
              </a:rPr>
              <a:t> to secure it THROUGH the clearance hole</a:t>
            </a:r>
            <a:r>
              <a:rPr lang="en-US" sz="2400"/>
              <a:t> midway on the extrusion.</a:t>
            </a:r>
            <a:r>
              <a:rPr b="0" i="0" lang="en-US" sz="2400" u="none" cap="none" strike="noStrike">
                <a:solidFill>
                  <a:schemeClr val="dk1"/>
                </a:solidFill>
                <a:latin typeface="Calibri"/>
                <a:ea typeface="Calibri"/>
                <a:cs typeface="Calibri"/>
                <a:sym typeface="Calibri"/>
              </a:rPr>
              <a:t> </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Finally Install </a:t>
            </a:r>
            <a:r>
              <a:rPr b="0" i="0" lang="en-US" sz="2400" u="none" cap="none" strike="noStrike">
                <a:solidFill>
                  <a:srgbClr val="FF0000"/>
                </a:solidFill>
                <a:latin typeface="Calibri"/>
                <a:ea typeface="Calibri"/>
                <a:cs typeface="Calibri"/>
                <a:sym typeface="Calibri"/>
              </a:rPr>
              <a:t>Left1</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Sticker side of each bar should face outward</a:t>
            </a:r>
            <a:endParaRPr b="0" i="0" sz="2400" u="none" cap="none" strike="noStrike">
              <a:solidFill>
                <a:schemeClr val="dk1"/>
              </a:solidFill>
              <a:latin typeface="Calibri"/>
              <a:ea typeface="Calibri"/>
              <a:cs typeface="Calibri"/>
              <a:sym typeface="Calibri"/>
            </a:endParaRPr>
          </a:p>
          <a:p>
            <a:pPr indent="-203200" lvl="0" marL="228600" rtl="0" algn="l">
              <a:lnSpc>
                <a:spcPct val="80000"/>
              </a:lnSpc>
              <a:spcBef>
                <a:spcPts val="1000"/>
              </a:spcBef>
              <a:spcAft>
                <a:spcPts val="0"/>
              </a:spcAft>
              <a:buClr>
                <a:schemeClr val="dk1"/>
              </a:buClr>
              <a:buSzPts val="2400"/>
              <a:buFont typeface="Arial"/>
              <a:buChar char="•"/>
            </a:pPr>
            <a:r>
              <a:rPr lang="en-US" sz="2400"/>
              <a:t>Do not overtighten - you may need to adjust things slightly in later steps.</a:t>
            </a:r>
            <a:endParaRPr sz="2400"/>
          </a:p>
        </p:txBody>
      </p:sp>
      <p:pic>
        <p:nvPicPr>
          <p:cNvPr id="149" name="Google Shape;149;p22"/>
          <p:cNvPicPr preferRelativeResize="0"/>
          <p:nvPr>
            <p:ph idx="1" type="body"/>
          </p:nvPr>
        </p:nvPicPr>
        <p:blipFill rotWithShape="1">
          <a:blip r:embed="rId3">
            <a:alphaModFix/>
          </a:blip>
          <a:srcRect b="0" l="0" r="0" t="0"/>
          <a:stretch/>
        </p:blipFill>
        <p:spPr>
          <a:xfrm>
            <a:off x="1772894" y="1825625"/>
            <a:ext cx="3312212" cy="4351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The frame should look like this when it is done correctly</a:t>
            </a:r>
            <a:endParaRPr b="0" i="0" sz="3200" u="none" cap="none" strike="noStrike">
              <a:solidFill>
                <a:schemeClr val="dk1"/>
              </a:solidFill>
              <a:latin typeface="Calibri"/>
              <a:ea typeface="Calibri"/>
              <a:cs typeface="Calibri"/>
              <a:sym typeface="Calibri"/>
            </a:endParaRPr>
          </a:p>
        </p:txBody>
      </p:sp>
      <p:pic>
        <p:nvPicPr>
          <p:cNvPr id="155" name="Google Shape;155;p23"/>
          <p:cNvPicPr preferRelativeResize="0"/>
          <p:nvPr/>
        </p:nvPicPr>
        <p:blipFill rotWithShape="1">
          <a:blip r:embed="rId3">
            <a:alphaModFix/>
          </a:blip>
          <a:srcRect b="0" l="0" r="0" t="0"/>
          <a:stretch/>
        </p:blipFill>
        <p:spPr>
          <a:xfrm>
            <a:off x="1138238" y="1584323"/>
            <a:ext cx="4238625" cy="5057775"/>
          </a:xfrm>
          <a:prstGeom prst="rect">
            <a:avLst/>
          </a:prstGeom>
          <a:noFill/>
          <a:ln>
            <a:noFill/>
          </a:ln>
        </p:spPr>
      </p:pic>
      <p:sp>
        <p:nvSpPr>
          <p:cNvPr id="156" name="Google Shape;156;p23"/>
          <p:cNvSpPr txBox="1"/>
          <p:nvPr>
            <p:ph idx="2" type="body"/>
          </p:nvPr>
        </p:nvSpPr>
        <p:spPr>
          <a:xfrm>
            <a:off x="5676900" y="1825624"/>
            <a:ext cx="5676900" cy="457517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a:t>The s</a:t>
            </a:r>
            <a:r>
              <a:rPr b="0" i="0" lang="en-US" sz="2800" u="none" cap="none" strike="noStrike">
                <a:solidFill>
                  <a:schemeClr val="dk1"/>
                </a:solidFill>
                <a:latin typeface="Calibri"/>
                <a:ea typeface="Calibri"/>
                <a:cs typeface="Calibri"/>
                <a:sym typeface="Calibri"/>
              </a:rPr>
              <a:t>tickers from all 4 sides should fac</a:t>
            </a:r>
            <a:r>
              <a:rPr lang="en-US"/>
              <a:t>e</a:t>
            </a:r>
            <a:r>
              <a:rPr b="0" i="0" lang="en-US" sz="2800" u="none" cap="none" strike="noStrike">
                <a:solidFill>
                  <a:schemeClr val="dk1"/>
                </a:solidFill>
                <a:latin typeface="Calibri"/>
                <a:ea typeface="Calibri"/>
                <a:cs typeface="Calibri"/>
                <a:sym typeface="Calibri"/>
              </a:rPr>
              <a:t> outward,</a:t>
            </a:r>
            <a:r>
              <a:rPr lang="en-US"/>
              <a:t> as in the picture. </a:t>
            </a:r>
            <a:endParaRPr/>
          </a:p>
          <a:p>
            <a:pPr indent="-228600" lvl="0" marL="228600" marR="0" rtl="0" algn="l">
              <a:lnSpc>
                <a:spcPct val="90000"/>
              </a:lnSpc>
              <a:spcBef>
                <a:spcPts val="0"/>
              </a:spcBef>
              <a:spcAft>
                <a:spcPts val="0"/>
              </a:spcAft>
              <a:buClr>
                <a:schemeClr val="dk1"/>
              </a:buClr>
              <a:buSzPts val="2800"/>
              <a:buFont typeface="Arial"/>
              <a:buChar char="•"/>
            </a:pPr>
            <a:r>
              <a:rPr lang="en-US"/>
              <a:t>If you have problem, you can use this </a:t>
            </a:r>
            <a:r>
              <a:rPr lang="en-US" u="sng">
                <a:solidFill>
                  <a:schemeClr val="hlink"/>
                </a:solidFill>
                <a:hlinkClick r:id="rId4"/>
              </a:rPr>
              <a:t>video </a:t>
            </a:r>
            <a:r>
              <a:rPr lang="en-US"/>
              <a:t>as guideline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assembled </a:t>
            </a:r>
            <a:r>
              <a:rPr b="0" i="0" lang="en-US" sz="3200" u="none" cap="none" strike="noStrike">
                <a:solidFill>
                  <a:srgbClr val="FF0000"/>
                </a:solidFill>
                <a:latin typeface="Calibri"/>
                <a:ea typeface="Calibri"/>
                <a:cs typeface="Calibri"/>
                <a:sym typeface="Calibri"/>
              </a:rPr>
              <a:t>Z-Axis Assembly </a:t>
            </a:r>
            <a:r>
              <a:rPr b="0" i="0" lang="en-US" sz="3200" u="none" cap="none" strike="noStrike">
                <a:solidFill>
                  <a:schemeClr val="dk1"/>
                </a:solidFill>
                <a:latin typeface="Calibri"/>
                <a:ea typeface="Calibri"/>
                <a:cs typeface="Calibri"/>
                <a:sym typeface="Calibri"/>
              </a:rPr>
              <a:t>in the box that looks like this.</a:t>
            </a:r>
            <a:endParaRPr b="0" i="0" sz="3200" u="none" cap="none" strike="noStrike">
              <a:solidFill>
                <a:schemeClr val="dk1"/>
              </a:solidFill>
              <a:latin typeface="Calibri"/>
              <a:ea typeface="Calibri"/>
              <a:cs typeface="Calibri"/>
              <a:sym typeface="Calibri"/>
            </a:endParaRPr>
          </a:p>
        </p:txBody>
      </p:sp>
      <p:pic>
        <p:nvPicPr>
          <p:cNvPr id="162" name="Google Shape;162;p24"/>
          <p:cNvPicPr preferRelativeResize="0"/>
          <p:nvPr>
            <p:ph idx="1" type="body"/>
          </p:nvPr>
        </p:nvPicPr>
        <p:blipFill rotWithShape="1">
          <a:blip r:embed="rId3">
            <a:alphaModFix/>
          </a:blip>
          <a:srcRect b="0" l="0" r="0" t="0"/>
          <a:stretch/>
        </p:blipFill>
        <p:spPr>
          <a:xfrm rot="10800000">
            <a:off x="838201" y="1990238"/>
            <a:ext cx="3263400" cy="435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Endstop Sensor cable</a:t>
            </a:r>
            <a:r>
              <a:rPr b="0" i="0" lang="en-US" sz="3200" u="none" cap="none" strike="noStrike">
                <a:solidFill>
                  <a:schemeClr val="dk1"/>
                </a:solidFill>
                <a:latin typeface="Calibri"/>
                <a:ea typeface="Calibri"/>
                <a:cs typeface="Calibri"/>
                <a:sym typeface="Calibri"/>
              </a:rPr>
              <a:t> that looks like this</a:t>
            </a:r>
            <a:r>
              <a:rPr lang="en-US" sz="3200"/>
              <a:t>:</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3200"/>
          </a:p>
        </p:txBody>
      </p:sp>
      <p:pic>
        <p:nvPicPr>
          <p:cNvPr id="168" name="Google Shape;168;p25"/>
          <p:cNvPicPr preferRelativeResize="0"/>
          <p:nvPr>
            <p:ph idx="2" type="body"/>
          </p:nvPr>
        </p:nvPicPr>
        <p:blipFill rotWithShape="1">
          <a:blip r:embed="rId3">
            <a:alphaModFix/>
          </a:blip>
          <a:srcRect b="0" l="0" r="0" t="0"/>
          <a:stretch/>
        </p:blipFill>
        <p:spPr>
          <a:xfrm rot="10800000">
            <a:off x="6172200" y="2058194"/>
            <a:ext cx="5181600" cy="3886200"/>
          </a:xfrm>
          <a:prstGeom prst="rect">
            <a:avLst/>
          </a:prstGeom>
          <a:noFill/>
          <a:ln>
            <a:noFill/>
          </a:ln>
        </p:spPr>
      </p:pic>
      <p:pic>
        <p:nvPicPr>
          <p:cNvPr id="169" name="Google Shape;169;p25"/>
          <p:cNvPicPr preferRelativeResize="0"/>
          <p:nvPr>
            <p:ph idx="1" type="body"/>
          </p:nvPr>
        </p:nvPicPr>
        <p:blipFill rotWithShape="1">
          <a:blip r:embed="rId4">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838200" y="-389097"/>
            <a:ext cx="10515600" cy="1690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Connect </a:t>
            </a:r>
            <a:r>
              <a:rPr b="0" i="0" lang="en-US" sz="3200" u="none" cap="none" strike="noStrike">
                <a:solidFill>
                  <a:srgbClr val="FF0000"/>
                </a:solidFill>
                <a:latin typeface="Calibri"/>
                <a:ea typeface="Calibri"/>
                <a:cs typeface="Calibri"/>
                <a:sym typeface="Calibri"/>
              </a:rPr>
              <a:t>Endstop Sensor </a:t>
            </a:r>
            <a:r>
              <a:rPr b="0" i="0" lang="en-US" sz="3200" u="none" cap="none" strike="noStrike">
                <a:solidFill>
                  <a:schemeClr val="dk1"/>
                </a:solidFill>
                <a:latin typeface="Calibri"/>
                <a:ea typeface="Calibri"/>
                <a:cs typeface="Calibri"/>
                <a:sym typeface="Calibri"/>
              </a:rPr>
              <a:t>cable to </a:t>
            </a:r>
            <a:r>
              <a:rPr b="0" i="0" lang="en-US" sz="3200" u="none" cap="none" strike="noStrike">
                <a:solidFill>
                  <a:srgbClr val="FF0000"/>
                </a:solidFill>
                <a:latin typeface="Calibri"/>
                <a:ea typeface="Calibri"/>
                <a:cs typeface="Calibri"/>
                <a:sym typeface="Calibri"/>
              </a:rPr>
              <a:t>Z-axis</a:t>
            </a:r>
            <a:r>
              <a:rPr b="0" i="0" lang="en-US" sz="3200" u="none" cap="none" strike="noStrike">
                <a:solidFill>
                  <a:schemeClr val="dk1"/>
                </a:solidFill>
                <a:latin typeface="Calibri"/>
                <a:ea typeface="Calibri"/>
                <a:cs typeface="Calibri"/>
                <a:sym typeface="Calibri"/>
              </a:rPr>
              <a:t> as following</a:t>
            </a:r>
            <a:endParaRPr b="0" i="0" sz="3200" u="none" cap="none" strike="noStrike">
              <a:solidFill>
                <a:schemeClr val="dk1"/>
              </a:solidFill>
              <a:latin typeface="Calibri"/>
              <a:ea typeface="Calibri"/>
              <a:cs typeface="Calibri"/>
              <a:sym typeface="Calibri"/>
            </a:endParaRPr>
          </a:p>
        </p:txBody>
      </p:sp>
      <p:sp>
        <p:nvSpPr>
          <p:cNvPr id="175" name="Google Shape;175;p26"/>
          <p:cNvSpPr txBox="1"/>
          <p:nvPr>
            <p:ph idx="2" type="body"/>
          </p:nvPr>
        </p:nvSpPr>
        <p:spPr>
          <a:xfrm>
            <a:off x="6172200" y="1102475"/>
            <a:ext cx="5922600" cy="5074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a:t>The smaller connector on the </a:t>
            </a:r>
            <a:r>
              <a:rPr lang="en-US">
                <a:solidFill>
                  <a:srgbClr val="FF0000"/>
                </a:solidFill>
              </a:rPr>
              <a:t>endstop sensor cable</a:t>
            </a:r>
            <a:r>
              <a:rPr lang="en-US"/>
              <a:t> goes into the </a:t>
            </a:r>
            <a:r>
              <a:rPr lang="en-US">
                <a:solidFill>
                  <a:srgbClr val="FF0000"/>
                </a:solidFill>
              </a:rPr>
              <a:t>socket </a:t>
            </a:r>
            <a:r>
              <a:rPr lang="en-US"/>
              <a:t>on the Z-axis sensor.  Match the alignment ridges to the gaps in the connector.</a:t>
            </a:r>
            <a:endParaRPr/>
          </a:p>
          <a:p>
            <a:pPr indent="-228600" lvl="0" marL="228600" marR="0" rtl="0" algn="l">
              <a:lnSpc>
                <a:spcPct val="90000"/>
              </a:lnSpc>
              <a:spcBef>
                <a:spcPts val="0"/>
              </a:spcBef>
              <a:spcAft>
                <a:spcPts val="0"/>
              </a:spcAft>
              <a:buClr>
                <a:schemeClr val="dk1"/>
              </a:buClr>
              <a:buSzPts val="2800"/>
              <a:buFont typeface="Arial"/>
              <a:buChar char="•"/>
            </a:pPr>
            <a:r>
              <a:rPr lang="en-US"/>
              <a:t>Ensure connection is secure as this is needed to stop Z-axis motor from over extending the build plate arm</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76" name="Google Shape;176;p26"/>
          <p:cNvPicPr preferRelativeResize="0"/>
          <p:nvPr>
            <p:ph idx="1" type="body"/>
          </p:nvPr>
        </p:nvPicPr>
        <p:blipFill rotWithShape="1">
          <a:blip r:embed="rId3">
            <a:alphaModFix/>
          </a:blip>
          <a:srcRect b="0" l="0" r="0" t="0"/>
          <a:stretch/>
        </p:blipFill>
        <p:spPr>
          <a:xfrm>
            <a:off x="475950" y="1892548"/>
            <a:ext cx="5181600" cy="3517800"/>
          </a:xfrm>
          <a:prstGeom prst="rect">
            <a:avLst/>
          </a:prstGeom>
          <a:noFill/>
          <a:ln>
            <a:noFill/>
          </a:ln>
        </p:spPr>
      </p:pic>
      <p:pic>
        <p:nvPicPr>
          <p:cNvPr id="177" name="Google Shape;177;p26"/>
          <p:cNvPicPr preferRelativeResize="0"/>
          <p:nvPr/>
        </p:nvPicPr>
        <p:blipFill rotWithShape="1">
          <a:blip r:embed="rId4">
            <a:alphaModFix/>
          </a:blip>
          <a:srcRect b="0" l="0" r="0" t="0"/>
          <a:stretch/>
        </p:blipFill>
        <p:spPr>
          <a:xfrm>
            <a:off x="2927300" y="3822477"/>
            <a:ext cx="3045000" cy="287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000" u="none" cap="none" strike="noStrike">
                <a:solidFill>
                  <a:schemeClr val="dk1"/>
                </a:solidFill>
                <a:latin typeface="Calibri"/>
                <a:ea typeface="Calibri"/>
                <a:cs typeface="Calibri"/>
                <a:sym typeface="Calibri"/>
              </a:rPr>
              <a:t>Find 4 </a:t>
            </a:r>
            <a:r>
              <a:rPr b="0" i="0" lang="en-US" sz="3000" u="none" cap="none" strike="noStrike">
                <a:solidFill>
                  <a:srgbClr val="FF0000"/>
                </a:solidFill>
                <a:latin typeface="Calibri"/>
                <a:ea typeface="Calibri"/>
                <a:cs typeface="Calibri"/>
                <a:sym typeface="Calibri"/>
              </a:rPr>
              <a:t>CH M3-20</a:t>
            </a:r>
            <a:r>
              <a:rPr b="0" i="0" lang="en-US" sz="3000" u="none" cap="none" strike="noStrike">
                <a:solidFill>
                  <a:schemeClr val="dk1"/>
                </a:solidFill>
                <a:latin typeface="Calibri"/>
                <a:ea typeface="Calibri"/>
                <a:cs typeface="Calibri"/>
                <a:sym typeface="Calibri"/>
              </a:rPr>
              <a:t> screws and use it to Mount  </a:t>
            </a:r>
            <a:r>
              <a:rPr b="0" i="0" lang="en-US" sz="3000" u="none" cap="none" strike="noStrike">
                <a:solidFill>
                  <a:srgbClr val="FF0000"/>
                </a:solidFill>
                <a:latin typeface="Calibri"/>
                <a:ea typeface="Calibri"/>
                <a:cs typeface="Calibri"/>
                <a:sym typeface="Calibri"/>
              </a:rPr>
              <a:t>Z-Axis</a:t>
            </a:r>
            <a:r>
              <a:rPr b="0" i="0" lang="en-US" sz="3000" u="none" cap="none" strike="noStrike">
                <a:solidFill>
                  <a:schemeClr val="dk1"/>
                </a:solidFill>
                <a:latin typeface="Calibri"/>
                <a:ea typeface="Calibri"/>
                <a:cs typeface="Calibri"/>
                <a:sym typeface="Calibri"/>
              </a:rPr>
              <a:t>  to </a:t>
            </a:r>
            <a:r>
              <a:rPr b="0" i="0" lang="en-US" sz="3000" u="none" cap="none" strike="noStrike">
                <a:solidFill>
                  <a:srgbClr val="FF0000"/>
                </a:solidFill>
                <a:latin typeface="Calibri"/>
                <a:ea typeface="Calibri"/>
                <a:cs typeface="Calibri"/>
                <a:sym typeface="Calibri"/>
              </a:rPr>
              <a:t>Back</a:t>
            </a:r>
            <a:r>
              <a:rPr b="0" i="0" lang="en-US" sz="3000" u="none" cap="none" strike="noStrike">
                <a:solidFill>
                  <a:schemeClr val="dk1"/>
                </a:solidFill>
                <a:latin typeface="Calibri"/>
                <a:ea typeface="Calibri"/>
                <a:cs typeface="Calibri"/>
                <a:sym typeface="Calibri"/>
              </a:rPr>
              <a:t> frame.</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1600"/>
          </a:p>
        </p:txBody>
      </p:sp>
      <p:pic>
        <p:nvPicPr>
          <p:cNvPr id="183" name="Google Shape;183;p27"/>
          <p:cNvPicPr preferRelativeResize="0"/>
          <p:nvPr>
            <p:ph idx="2" type="body"/>
          </p:nvPr>
        </p:nvPicPr>
        <p:blipFill rotWithShape="1">
          <a:blip r:embed="rId3">
            <a:alphaModFix/>
          </a:blip>
          <a:srcRect b="0" l="0" r="0" t="0"/>
          <a:stretch/>
        </p:blipFill>
        <p:spPr>
          <a:xfrm>
            <a:off x="1406675" y="1461525"/>
            <a:ext cx="3454200" cy="5229900"/>
          </a:xfrm>
          <a:prstGeom prst="rect">
            <a:avLst/>
          </a:prstGeom>
          <a:noFill/>
          <a:ln>
            <a:noFill/>
          </a:ln>
        </p:spPr>
      </p:pic>
      <p:pic>
        <p:nvPicPr>
          <p:cNvPr id="184" name="Google Shape;184;p27"/>
          <p:cNvPicPr preferRelativeResize="0"/>
          <p:nvPr>
            <p:ph idx="1" type="body"/>
          </p:nvPr>
        </p:nvPicPr>
        <p:blipFill rotWithShape="1">
          <a:blip r:embed="rId4">
            <a:alphaModFix/>
          </a:blip>
          <a:srcRect b="0" l="0" r="0" t="0"/>
          <a:stretch/>
        </p:blipFill>
        <p:spPr>
          <a:xfrm>
            <a:off x="5372175" y="1091402"/>
            <a:ext cx="4064100" cy="2494500"/>
          </a:xfrm>
          <a:prstGeom prst="rect">
            <a:avLst/>
          </a:prstGeom>
          <a:noFill/>
          <a:ln>
            <a:noFill/>
          </a:ln>
        </p:spPr>
      </p:pic>
      <p:sp>
        <p:nvSpPr>
          <p:cNvPr id="185" name="Google Shape;185;p27"/>
          <p:cNvSpPr txBox="1"/>
          <p:nvPr/>
        </p:nvSpPr>
        <p:spPr>
          <a:xfrm>
            <a:off x="5372175" y="4101625"/>
            <a:ext cx="6219300" cy="238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Font typeface="Calibri"/>
              <a:buNone/>
            </a:pPr>
            <a:r>
              <a:rPr lang="en-US" sz="2400">
                <a:solidFill>
                  <a:schemeClr val="dk1"/>
                </a:solidFill>
                <a:latin typeface="Calibri"/>
                <a:ea typeface="Calibri"/>
                <a:cs typeface="Calibri"/>
                <a:sym typeface="Calibri"/>
              </a:rPr>
              <a:t>Route the Z end stop sensor cable between the z stop assembly and the horizontal bar. </a:t>
            </a:r>
            <a:endParaRPr sz="24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Font typeface="Calibri"/>
              <a:buNone/>
            </a:pPr>
            <a:r>
              <a:t/>
            </a:r>
            <a:endParaRPr sz="24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Font typeface="Calibri"/>
              <a:buNone/>
            </a:pPr>
            <a:r>
              <a:rPr lang="en-US" sz="2400">
                <a:solidFill>
                  <a:schemeClr val="dk1"/>
                </a:solidFill>
                <a:latin typeface="Calibri"/>
                <a:ea typeface="Calibri"/>
                <a:cs typeface="Calibri"/>
                <a:sym typeface="Calibri"/>
              </a:rPr>
              <a:t>The bolt head goes on the outside of the frame and screws into the built-in threads </a:t>
            </a:r>
            <a:endParaRPr sz="24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Font typeface="Calibri"/>
              <a:buNone/>
            </a:pPr>
            <a:r>
              <a:rPr lang="en-US" sz="2400">
                <a:solidFill>
                  <a:schemeClr val="dk1"/>
                </a:solidFill>
                <a:latin typeface="Calibri"/>
                <a:ea typeface="Calibri"/>
                <a:cs typeface="Calibri"/>
                <a:sym typeface="Calibri"/>
              </a:rPr>
              <a:t>on the Z-axis.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000"/>
              <a:t>When installing, we now recommend checking to see these eight screws locking the build plate arm are secured.  The screws may have become loose during shipment.</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1600"/>
          </a:p>
        </p:txBody>
      </p:sp>
      <p:pic>
        <p:nvPicPr>
          <p:cNvPr id="191" name="Google Shape;191;p28"/>
          <p:cNvPicPr preferRelativeResize="0"/>
          <p:nvPr/>
        </p:nvPicPr>
        <p:blipFill>
          <a:blip r:embed="rId3">
            <a:alphaModFix/>
          </a:blip>
          <a:stretch>
            <a:fillRect/>
          </a:stretch>
        </p:blipFill>
        <p:spPr>
          <a:xfrm>
            <a:off x="1266575" y="1854025"/>
            <a:ext cx="3555611" cy="4862374"/>
          </a:xfrm>
          <a:prstGeom prst="rect">
            <a:avLst/>
          </a:prstGeom>
          <a:noFill/>
          <a:ln>
            <a:noFill/>
          </a:ln>
        </p:spPr>
      </p:pic>
      <p:cxnSp>
        <p:nvCxnSpPr>
          <p:cNvPr id="192" name="Google Shape;192;p28"/>
          <p:cNvCxnSpPr/>
          <p:nvPr/>
        </p:nvCxnSpPr>
        <p:spPr>
          <a:xfrm rot="10800000">
            <a:off x="3645275" y="4027700"/>
            <a:ext cx="2250000" cy="194700"/>
          </a:xfrm>
          <a:prstGeom prst="straightConnector1">
            <a:avLst/>
          </a:prstGeom>
          <a:noFill/>
          <a:ln cap="flat" cmpd="sng" w="38100">
            <a:solidFill>
              <a:srgbClr val="FF0000"/>
            </a:solidFill>
            <a:prstDash val="solid"/>
            <a:round/>
            <a:headEnd len="med" w="med" type="none"/>
            <a:tailEnd len="med" w="med" type="triangle"/>
          </a:ln>
        </p:spPr>
      </p:cxnSp>
      <p:cxnSp>
        <p:nvCxnSpPr>
          <p:cNvPr id="193" name="Google Shape;193;p28"/>
          <p:cNvCxnSpPr/>
          <p:nvPr/>
        </p:nvCxnSpPr>
        <p:spPr>
          <a:xfrm rot="10800000">
            <a:off x="2845000" y="5444800"/>
            <a:ext cx="2736600" cy="811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000" u="none" cap="none" strike="noStrike">
                <a:solidFill>
                  <a:schemeClr val="dk1"/>
                </a:solidFill>
                <a:latin typeface="Calibri"/>
                <a:ea typeface="Calibri"/>
                <a:cs typeface="Calibri"/>
                <a:sym typeface="Calibri"/>
              </a:rPr>
              <a:t>Once the </a:t>
            </a:r>
            <a:r>
              <a:rPr b="0" i="0" lang="en-US" sz="3000" u="none" cap="none" strike="noStrike">
                <a:solidFill>
                  <a:srgbClr val="FF0000"/>
                </a:solidFill>
                <a:latin typeface="Calibri"/>
                <a:ea typeface="Calibri"/>
                <a:cs typeface="Calibri"/>
                <a:sym typeface="Calibri"/>
              </a:rPr>
              <a:t>Z-Axi</a:t>
            </a:r>
            <a:r>
              <a:rPr b="0" i="0" lang="en-US" sz="3000" u="none" cap="none" strike="noStrike">
                <a:solidFill>
                  <a:schemeClr val="dk1"/>
                </a:solidFill>
                <a:latin typeface="Calibri"/>
                <a:ea typeface="Calibri"/>
                <a:cs typeface="Calibri"/>
                <a:sym typeface="Calibri"/>
              </a:rPr>
              <a:t>s is secured, find the </a:t>
            </a:r>
            <a:r>
              <a:rPr b="0" i="0" lang="en-US" sz="3000" u="none" cap="none" strike="noStrike">
                <a:solidFill>
                  <a:srgbClr val="FF0000"/>
                </a:solidFill>
                <a:latin typeface="Calibri"/>
                <a:ea typeface="Calibri"/>
                <a:cs typeface="Calibri"/>
                <a:sym typeface="Calibri"/>
              </a:rPr>
              <a:t>Platform</a:t>
            </a:r>
            <a:r>
              <a:rPr b="0" i="0" lang="en-US" sz="3000" u="none" cap="none" strike="noStrike">
                <a:solidFill>
                  <a:schemeClr val="dk1"/>
                </a:solidFill>
                <a:latin typeface="Calibri"/>
                <a:ea typeface="Calibri"/>
                <a:cs typeface="Calibri"/>
                <a:sym typeface="Calibri"/>
              </a:rPr>
              <a:t>, it comes assembled.</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b="0" i="0" sz="3000" u="none" cap="none" strike="noStrike">
              <a:solidFill>
                <a:schemeClr val="dk1"/>
              </a:solidFill>
              <a:latin typeface="Calibri"/>
              <a:ea typeface="Calibri"/>
              <a:cs typeface="Calibri"/>
              <a:sym typeface="Calibri"/>
            </a:endParaRPr>
          </a:p>
        </p:txBody>
      </p:sp>
      <p:sp>
        <p:nvSpPr>
          <p:cNvPr id="199" name="Google Shape;199;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00" name="Google Shape;200;p29"/>
          <p:cNvPicPr preferRelativeResize="0"/>
          <p:nvPr>
            <p:ph idx="1" type="body"/>
          </p:nvPr>
        </p:nvPicPr>
        <p:blipFill rotWithShape="1">
          <a:blip r:embed="rId3">
            <a:alphaModFix/>
          </a:blip>
          <a:srcRect b="0" l="0" r="0" t="0"/>
          <a:stretch/>
        </p:blipFill>
        <p:spPr>
          <a:xfrm>
            <a:off x="838200" y="2223402"/>
            <a:ext cx="5181600" cy="35557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4 </a:t>
            </a:r>
            <a:r>
              <a:rPr b="0" i="0" lang="en-US" sz="3200" u="none" cap="none" strike="noStrike">
                <a:solidFill>
                  <a:srgbClr val="FF0000"/>
                </a:solidFill>
                <a:latin typeface="Calibri"/>
                <a:ea typeface="Calibri"/>
                <a:cs typeface="Calibri"/>
                <a:sym typeface="Calibri"/>
              </a:rPr>
              <a:t>CH M5-27 </a:t>
            </a:r>
            <a:r>
              <a:rPr b="0" i="0" lang="en-US" sz="3200" u="none" cap="none" strike="noStrike">
                <a:solidFill>
                  <a:schemeClr val="dk1"/>
                </a:solidFill>
                <a:latin typeface="Calibri"/>
                <a:ea typeface="Calibri"/>
                <a:cs typeface="Calibri"/>
                <a:sym typeface="Calibri"/>
              </a:rPr>
              <a:t>screws and nuts and the</a:t>
            </a:r>
            <a:r>
              <a:rPr lang="en-US" sz="3200"/>
              <a:t> 2</a:t>
            </a:r>
            <a:r>
              <a:rPr b="0" i="0" lang="en-US" sz="3200" u="none" cap="none" strike="noStrike">
                <a:solidFill>
                  <a:schemeClr val="dk1"/>
                </a:solidFill>
                <a:latin typeface="Calibri"/>
                <a:ea typeface="Calibri"/>
                <a:cs typeface="Calibri"/>
                <a:sym typeface="Calibri"/>
              </a:rPr>
              <a:t> silver brackets.</a:t>
            </a:r>
            <a:endParaRPr b="0" i="0" sz="3200" u="none" cap="none" strike="noStrike">
              <a:solidFill>
                <a:schemeClr val="dk1"/>
              </a:solidFill>
              <a:latin typeface="Calibri"/>
              <a:ea typeface="Calibri"/>
              <a:cs typeface="Calibri"/>
              <a:sym typeface="Calibri"/>
            </a:endParaRPr>
          </a:p>
        </p:txBody>
      </p:sp>
      <p:pic>
        <p:nvPicPr>
          <p:cNvPr id="206" name="Google Shape;206;p30"/>
          <p:cNvPicPr preferRelativeResize="0"/>
          <p:nvPr>
            <p:ph idx="2" type="body"/>
          </p:nvPr>
        </p:nvPicPr>
        <p:blipFill rotWithShape="1">
          <a:blip r:embed="rId3">
            <a:alphaModFix/>
          </a:blip>
          <a:srcRect b="0" l="0" r="0" t="0"/>
          <a:stretch/>
        </p:blipFill>
        <p:spPr>
          <a:xfrm>
            <a:off x="7010400" y="2082006"/>
            <a:ext cx="3505200" cy="3838575"/>
          </a:xfrm>
          <a:prstGeom prst="rect">
            <a:avLst/>
          </a:prstGeom>
          <a:noFill/>
          <a:ln>
            <a:noFill/>
          </a:ln>
        </p:spPr>
      </p:pic>
      <p:pic>
        <p:nvPicPr>
          <p:cNvPr id="207" name="Google Shape;207;p30"/>
          <p:cNvPicPr preferRelativeResize="0"/>
          <p:nvPr>
            <p:ph idx="1" type="body"/>
          </p:nvPr>
        </p:nvPicPr>
        <p:blipFill rotWithShape="1">
          <a:blip r:embed="rId4">
            <a:alphaModFix/>
          </a:blip>
          <a:srcRect b="0" l="0" r="0" t="0"/>
          <a:stretch/>
        </p:blipFill>
        <p:spPr>
          <a:xfrm>
            <a:off x="838200" y="2045704"/>
            <a:ext cx="5181600" cy="39111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573000" y="99550"/>
            <a:ext cx="11385900" cy="279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Put the </a:t>
            </a:r>
            <a:r>
              <a:rPr b="0" i="0" lang="en-US" sz="2400" u="none" cap="none" strike="noStrike">
                <a:solidFill>
                  <a:srgbClr val="FF0000"/>
                </a:solidFill>
                <a:latin typeface="Calibri"/>
                <a:ea typeface="Calibri"/>
                <a:cs typeface="Calibri"/>
                <a:sym typeface="Calibri"/>
              </a:rPr>
              <a:t>Silver Brackets</a:t>
            </a:r>
            <a:r>
              <a:rPr b="0" i="0" lang="en-US" sz="2400" u="none" cap="none" strike="noStrike">
                <a:solidFill>
                  <a:schemeClr val="dk1"/>
                </a:solidFill>
                <a:latin typeface="Calibri"/>
                <a:ea typeface="Calibri"/>
                <a:cs typeface="Calibri"/>
                <a:sym typeface="Calibri"/>
              </a:rPr>
              <a:t> on </a:t>
            </a:r>
            <a:r>
              <a:rPr lang="en-US" sz="2400"/>
              <a:t>each end of the</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Platform’s</a:t>
            </a:r>
            <a:r>
              <a:rPr b="0" i="0" lang="en-US" sz="2400" u="none" cap="none" strike="noStrike">
                <a:solidFill>
                  <a:schemeClr val="dk1"/>
                </a:solidFill>
                <a:latin typeface="Calibri"/>
                <a:ea typeface="Calibri"/>
                <a:cs typeface="Calibri"/>
                <a:sym typeface="Calibri"/>
              </a:rPr>
              <a:t> metal rod</a:t>
            </a:r>
            <a:r>
              <a:rPr lang="en-US" sz="2400"/>
              <a:t> with the slot facing DOWN.</a:t>
            </a:r>
            <a:r>
              <a:rPr b="0" i="0" lang="en-US" sz="2400" u="none" cap="none" strike="noStrike">
                <a:solidFill>
                  <a:schemeClr val="dk1"/>
                </a:solidFill>
                <a:latin typeface="Calibri"/>
                <a:ea typeface="Calibri"/>
                <a:cs typeface="Calibri"/>
                <a:sym typeface="Calibri"/>
              </a:rPr>
              <a:t> </a:t>
            </a:r>
            <a:endParaRPr sz="2400"/>
          </a:p>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the </a:t>
            </a:r>
            <a:r>
              <a:rPr b="0" i="0" lang="en-US" sz="2400" u="none" cap="none" strike="noStrike">
                <a:solidFill>
                  <a:srgbClr val="FF0000"/>
                </a:solidFill>
                <a:latin typeface="Calibri"/>
                <a:ea typeface="Calibri"/>
                <a:cs typeface="Calibri"/>
                <a:sym typeface="Calibri"/>
              </a:rPr>
              <a:t>Platform</a:t>
            </a:r>
            <a:r>
              <a:rPr b="0" i="0" lang="en-US" sz="2400" u="none" cap="none" strike="noStrike">
                <a:solidFill>
                  <a:schemeClr val="dk1"/>
                </a:solidFill>
                <a:latin typeface="Calibri"/>
                <a:ea typeface="Calibri"/>
                <a:cs typeface="Calibri"/>
                <a:sym typeface="Calibri"/>
              </a:rPr>
              <a:t> cross from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and </a:t>
            </a:r>
            <a:r>
              <a:rPr b="0" i="0" lang="en-US" sz="2400" u="none" cap="none" strike="noStrike">
                <a:solidFill>
                  <a:srgbClr val="FF0000"/>
                </a:solidFill>
                <a:latin typeface="Calibri"/>
                <a:ea typeface="Calibri"/>
                <a:cs typeface="Calibri"/>
                <a:sym typeface="Calibri"/>
              </a:rPr>
              <a:t>Back</a:t>
            </a:r>
            <a:r>
              <a:rPr b="0" i="0" lang="en-US" sz="2400" u="none" cap="none" strike="noStrike">
                <a:solidFill>
                  <a:schemeClr val="dk1"/>
                </a:solidFill>
                <a:latin typeface="Calibri"/>
                <a:ea typeface="Calibri"/>
                <a:cs typeface="Calibri"/>
                <a:sym typeface="Calibri"/>
              </a:rPr>
              <a:t> frame with the </a:t>
            </a:r>
            <a:r>
              <a:rPr lang="en-US" sz="2400"/>
              <a:t>rod</a:t>
            </a:r>
            <a:r>
              <a:rPr b="0" i="0" lang="en-US" sz="2400" u="none" cap="none" strike="noStrike">
                <a:solidFill>
                  <a:schemeClr val="dk1"/>
                </a:solidFill>
                <a:latin typeface="Calibri"/>
                <a:ea typeface="Calibri"/>
                <a:cs typeface="Calibri"/>
                <a:sym typeface="Calibri"/>
              </a:rPr>
              <a:t> </a:t>
            </a:r>
            <a:r>
              <a:rPr lang="en-US" sz="2400"/>
              <a:t>near </a:t>
            </a:r>
            <a:r>
              <a:rPr b="0" i="0" lang="en-US" sz="2400" u="none" cap="none" strike="noStrike">
                <a:solidFill>
                  <a:schemeClr val="dk1"/>
                </a:solidFill>
                <a:latin typeface="Calibri"/>
                <a:ea typeface="Calibri"/>
                <a:cs typeface="Calibri"/>
                <a:sym typeface="Calibri"/>
              </a:rPr>
              <a:t>the </a:t>
            </a:r>
            <a:r>
              <a:rPr b="0" i="0" lang="en-US" sz="2400" u="none" cap="none" strike="noStrike">
                <a:solidFill>
                  <a:srgbClr val="FF0000"/>
                </a:solidFill>
                <a:latin typeface="Calibri"/>
                <a:ea typeface="Calibri"/>
                <a:cs typeface="Calibri"/>
                <a:sym typeface="Calibri"/>
              </a:rPr>
              <a:t>Left</a:t>
            </a:r>
            <a:r>
              <a:rPr b="0" i="0" lang="en-US" sz="2400" u="none" cap="none" strike="noStrike">
                <a:solidFill>
                  <a:schemeClr val="dk1"/>
                </a:solidFill>
                <a:latin typeface="Calibri"/>
                <a:ea typeface="Calibri"/>
                <a:cs typeface="Calibri"/>
                <a:sym typeface="Calibri"/>
              </a:rPr>
              <a:t> Frame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CH M5-27 </a:t>
            </a:r>
            <a:r>
              <a:rPr b="0" i="0" lang="en-US" sz="2400" u="none" cap="none" strike="noStrike">
                <a:solidFill>
                  <a:schemeClr val="dk1"/>
                </a:solidFill>
                <a:latin typeface="Calibri"/>
                <a:ea typeface="Calibri"/>
                <a:cs typeface="Calibri"/>
                <a:sym typeface="Calibri"/>
              </a:rPr>
              <a:t>screws to secure.  </a:t>
            </a:r>
            <a:r>
              <a:rPr lang="en-US" sz="2400"/>
              <a:t>Loosely in</a:t>
            </a:r>
            <a:r>
              <a:rPr b="0" i="0" lang="en-US" sz="2400" u="none" cap="none" strike="noStrike">
                <a:solidFill>
                  <a:schemeClr val="dk1"/>
                </a:solidFill>
                <a:latin typeface="Calibri"/>
                <a:ea typeface="Calibri"/>
                <a:cs typeface="Calibri"/>
                <a:sym typeface="Calibri"/>
              </a:rPr>
              <a:t>stall both </a:t>
            </a:r>
            <a:r>
              <a:rPr b="0" i="0" lang="en-US" sz="2400" u="none" cap="none" strike="noStrike">
                <a:solidFill>
                  <a:srgbClr val="FF0000"/>
                </a:solidFill>
                <a:latin typeface="Calibri"/>
                <a:ea typeface="Calibri"/>
                <a:cs typeface="Calibri"/>
                <a:sym typeface="Calibri"/>
              </a:rPr>
              <a:t>Silver Brackets </a:t>
            </a:r>
            <a:r>
              <a:rPr b="0" i="0" lang="en-US" sz="2400" u="none" cap="none" strike="noStrike">
                <a:solidFill>
                  <a:schemeClr val="dk1"/>
                </a:solidFill>
                <a:latin typeface="Calibri"/>
                <a:ea typeface="Calibri"/>
                <a:cs typeface="Calibri"/>
                <a:sym typeface="Calibri"/>
              </a:rPr>
              <a:t>before tightening</a:t>
            </a:r>
            <a:r>
              <a:rPr lang="en-US" sz="2400"/>
              <a:t>, as you may need to make adjustments later.</a:t>
            </a:r>
            <a:endParaRPr sz="2400"/>
          </a:p>
        </p:txBody>
      </p:sp>
      <p:pic>
        <p:nvPicPr>
          <p:cNvPr id="213" name="Google Shape;213;p31"/>
          <p:cNvPicPr preferRelativeResize="0"/>
          <p:nvPr>
            <p:ph idx="1" type="body"/>
          </p:nvPr>
        </p:nvPicPr>
        <p:blipFill rotWithShape="1">
          <a:blip r:embed="rId3">
            <a:alphaModFix/>
          </a:blip>
          <a:srcRect b="0" l="0" r="0" t="0"/>
          <a:stretch/>
        </p:blipFill>
        <p:spPr>
          <a:xfrm>
            <a:off x="573000" y="3079225"/>
            <a:ext cx="4586100" cy="3218100"/>
          </a:xfrm>
          <a:prstGeom prst="rect">
            <a:avLst/>
          </a:prstGeom>
          <a:noFill/>
          <a:ln>
            <a:noFill/>
          </a:ln>
        </p:spPr>
      </p:pic>
      <p:pic>
        <p:nvPicPr>
          <p:cNvPr id="214" name="Google Shape;214;p31"/>
          <p:cNvPicPr preferRelativeResize="0"/>
          <p:nvPr>
            <p:ph idx="2" type="body"/>
          </p:nvPr>
        </p:nvPicPr>
        <p:blipFill rotWithShape="1">
          <a:blip r:embed="rId4">
            <a:alphaModFix/>
          </a:blip>
          <a:srcRect b="0" l="0" r="0" t="0"/>
          <a:stretch/>
        </p:blipFill>
        <p:spPr>
          <a:xfrm>
            <a:off x="6909500" y="3079225"/>
            <a:ext cx="5049300" cy="3471000"/>
          </a:xfrm>
          <a:prstGeom prst="rect">
            <a:avLst/>
          </a:prstGeom>
          <a:noFill/>
          <a:ln>
            <a:noFill/>
          </a:ln>
        </p:spPr>
      </p:pic>
      <p:cxnSp>
        <p:nvCxnSpPr>
          <p:cNvPr id="215" name="Google Shape;215;p31"/>
          <p:cNvCxnSpPr/>
          <p:nvPr/>
        </p:nvCxnSpPr>
        <p:spPr>
          <a:xfrm rot="10800000">
            <a:off x="2687375" y="5241025"/>
            <a:ext cx="898500" cy="1309200"/>
          </a:xfrm>
          <a:prstGeom prst="straightConnector1">
            <a:avLst/>
          </a:prstGeom>
          <a:noFill/>
          <a:ln cap="flat" cmpd="sng" w="38100">
            <a:solidFill>
              <a:srgbClr val="FF0000"/>
            </a:solidFill>
            <a:prstDash val="solid"/>
            <a:round/>
            <a:headEnd len="med" w="med" type="none"/>
            <a:tailEnd len="med" w="med" type="triangle"/>
          </a:ln>
        </p:spPr>
      </p:cxnSp>
      <p:cxnSp>
        <p:nvCxnSpPr>
          <p:cNvPr id="216" name="Google Shape;216;p31"/>
          <p:cNvCxnSpPr/>
          <p:nvPr/>
        </p:nvCxnSpPr>
        <p:spPr>
          <a:xfrm rot="10800000">
            <a:off x="8170100" y="5698825"/>
            <a:ext cx="157500" cy="851400"/>
          </a:xfrm>
          <a:prstGeom prst="straightConnector1">
            <a:avLst/>
          </a:prstGeom>
          <a:noFill/>
          <a:ln cap="flat" cmpd="sng" w="28575">
            <a:solidFill>
              <a:srgbClr val="FF0000"/>
            </a:solidFill>
            <a:prstDash val="solid"/>
            <a:round/>
            <a:headEnd len="med" w="med" type="none"/>
            <a:tailEnd len="med" w="med" type="triangle"/>
          </a:ln>
        </p:spPr>
      </p:cxnSp>
      <p:cxnSp>
        <p:nvCxnSpPr>
          <p:cNvPr id="217" name="Google Shape;217;p31"/>
          <p:cNvCxnSpPr/>
          <p:nvPr/>
        </p:nvCxnSpPr>
        <p:spPr>
          <a:xfrm flipH="1" rot="10800000">
            <a:off x="6553450" y="5403600"/>
            <a:ext cx="861900" cy="825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4000" u="none" cap="none" strike="noStrike">
                <a:solidFill>
                  <a:schemeClr val="dk1"/>
                </a:solidFill>
                <a:latin typeface="Calibri"/>
                <a:ea typeface="Calibri"/>
                <a:cs typeface="Calibri"/>
                <a:sym typeface="Calibri"/>
              </a:rPr>
              <a:t>Please find these 3 horizontal bars.</a:t>
            </a:r>
            <a:endParaRPr b="1" i="0" sz="4000" u="none" cap="none" strike="noStrike">
              <a:solidFill>
                <a:schemeClr val="dk1"/>
              </a:solidFill>
              <a:latin typeface="Calibri"/>
              <a:ea typeface="Calibri"/>
              <a:cs typeface="Calibri"/>
              <a:sym typeface="Calibri"/>
            </a:endParaRPr>
          </a:p>
        </p:txBody>
      </p:sp>
      <p:sp>
        <p:nvSpPr>
          <p:cNvPr id="91" name="Google Shape;91;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They are labeled:</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Left1</a:t>
            </a:r>
            <a:r>
              <a:rPr b="0" i="0" lang="en-US" sz="40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Left2</a:t>
            </a:r>
            <a:r>
              <a:rPr b="0" i="0" lang="en-US" sz="40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Left3</a:t>
            </a:r>
            <a:r>
              <a:rPr b="0" i="0" lang="en-US" sz="4000" u="none" cap="none" strike="noStrike">
                <a:solidFill>
                  <a:schemeClr val="dk1"/>
                </a:solidFill>
                <a:latin typeface="Calibri"/>
                <a:ea typeface="Calibri"/>
                <a:cs typeface="Calibri"/>
                <a:sym typeface="Calibri"/>
              </a:rPr>
              <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92" name="Google Shape;92;p14"/>
          <p:cNvPicPr preferRelativeResize="0"/>
          <p:nvPr>
            <p:ph idx="1" type="body"/>
          </p:nvPr>
        </p:nvPicPr>
        <p:blipFill rotWithShape="1">
          <a:blip r:embed="rId3">
            <a:alphaModFix/>
          </a:blip>
          <a:srcRect b="0" l="0" r="0" t="0"/>
          <a:stretch/>
        </p:blipFill>
        <p:spPr>
          <a:xfrm>
            <a:off x="64527" y="2173473"/>
            <a:ext cx="5940000" cy="325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349325" y="412000"/>
            <a:ext cx="11506800" cy="1920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below </a:t>
            </a:r>
            <a:r>
              <a:rPr lang="en-US" sz="3200">
                <a:solidFill>
                  <a:srgbClr val="FF0000"/>
                </a:solidFill>
              </a:rPr>
              <a:t>Rise motor bracket</a:t>
            </a:r>
            <a:r>
              <a:rPr lang="en-US" sz="3200"/>
              <a:t> and </a:t>
            </a:r>
            <a:r>
              <a:rPr b="0" i="0" lang="en-US" sz="3200" u="none" cap="none" strike="noStrike">
                <a:solidFill>
                  <a:schemeClr val="dk1"/>
                </a:solidFill>
                <a:latin typeface="Calibri"/>
                <a:ea typeface="Calibri"/>
                <a:cs typeface="Calibri"/>
                <a:sym typeface="Calibri"/>
              </a:rPr>
              <a:t>secure it between the </a:t>
            </a:r>
            <a:r>
              <a:rPr b="0" i="0" lang="en-US" sz="3200" u="none" cap="none" strike="noStrike">
                <a:solidFill>
                  <a:srgbClr val="FF0000"/>
                </a:solidFill>
                <a:latin typeface="Calibri"/>
                <a:ea typeface="Calibri"/>
                <a:cs typeface="Calibri"/>
                <a:sym typeface="Calibri"/>
              </a:rPr>
              <a:t>Front</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Back</a:t>
            </a:r>
            <a:r>
              <a:rPr b="0" i="0" lang="en-US" sz="3200" u="none" cap="none" strike="noStrike">
                <a:solidFill>
                  <a:schemeClr val="dk1"/>
                </a:solidFill>
                <a:latin typeface="Calibri"/>
                <a:ea typeface="Calibri"/>
                <a:cs typeface="Calibri"/>
                <a:sym typeface="Calibri"/>
              </a:rPr>
              <a:t> frames near </a:t>
            </a:r>
            <a:r>
              <a:rPr b="0" i="0" lang="en-US" sz="3200" u="none" cap="none" strike="noStrike">
                <a:solidFill>
                  <a:srgbClr val="FF0000"/>
                </a:solidFill>
                <a:latin typeface="Calibri"/>
                <a:ea typeface="Calibri"/>
                <a:cs typeface="Calibri"/>
                <a:sym typeface="Calibri"/>
              </a:rPr>
              <a:t>Right</a:t>
            </a:r>
            <a:r>
              <a:rPr b="0" i="0" lang="en-US" sz="3200" u="none" cap="none" strike="noStrike">
                <a:solidFill>
                  <a:schemeClr val="dk1"/>
                </a:solidFill>
                <a:latin typeface="Calibri"/>
                <a:ea typeface="Calibri"/>
                <a:cs typeface="Calibri"/>
                <a:sym typeface="Calibri"/>
              </a:rPr>
              <a:t> side</a:t>
            </a:r>
            <a:r>
              <a:rPr lang="en-US" sz="3200"/>
              <a:t> with </a:t>
            </a:r>
            <a:r>
              <a:rPr b="0" i="0" lang="en-US" sz="3200" u="none" cap="none" strike="noStrike">
                <a:solidFill>
                  <a:schemeClr val="dk1"/>
                </a:solidFill>
                <a:latin typeface="Calibri"/>
                <a:ea typeface="Calibri"/>
                <a:cs typeface="Calibri"/>
                <a:sym typeface="Calibri"/>
              </a:rPr>
              <a:t>4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screws.</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3200"/>
              <a:t>Install the top 2 screws first, then the back 2 should go in easily.</a:t>
            </a:r>
            <a:endParaRPr sz="3200"/>
          </a:p>
        </p:txBody>
      </p:sp>
      <p:pic>
        <p:nvPicPr>
          <p:cNvPr id="223" name="Google Shape;223;p32"/>
          <p:cNvPicPr preferRelativeResize="0"/>
          <p:nvPr>
            <p:ph idx="2" type="body"/>
          </p:nvPr>
        </p:nvPicPr>
        <p:blipFill rotWithShape="1">
          <a:blip r:embed="rId3">
            <a:alphaModFix/>
          </a:blip>
          <a:srcRect b="0" l="0" r="0" t="0"/>
          <a:stretch/>
        </p:blipFill>
        <p:spPr>
          <a:xfrm>
            <a:off x="6674427" y="2934946"/>
            <a:ext cx="5181600" cy="3404700"/>
          </a:xfrm>
          <a:prstGeom prst="rect">
            <a:avLst/>
          </a:prstGeom>
          <a:noFill/>
          <a:ln>
            <a:noFill/>
          </a:ln>
        </p:spPr>
      </p:pic>
      <p:pic>
        <p:nvPicPr>
          <p:cNvPr id="224" name="Google Shape;224;p32"/>
          <p:cNvPicPr preferRelativeResize="0"/>
          <p:nvPr>
            <p:ph idx="1" type="body"/>
          </p:nvPr>
        </p:nvPicPr>
        <p:blipFill rotWithShape="1">
          <a:blip r:embed="rId4">
            <a:alphaModFix/>
          </a:blip>
          <a:srcRect b="0" l="0" r="0" t="0"/>
          <a:stretch/>
        </p:blipFill>
        <p:spPr>
          <a:xfrm rot="-5400000">
            <a:off x="964171" y="2177912"/>
            <a:ext cx="3689100" cy="4918800"/>
          </a:xfrm>
          <a:prstGeom prst="rect">
            <a:avLst/>
          </a:prstGeom>
          <a:noFill/>
          <a:ln>
            <a:noFill/>
          </a:ln>
        </p:spPr>
      </p:pic>
      <p:cxnSp>
        <p:nvCxnSpPr>
          <p:cNvPr id="225" name="Google Shape;225;p32"/>
          <p:cNvCxnSpPr/>
          <p:nvPr/>
        </p:nvCxnSpPr>
        <p:spPr>
          <a:xfrm rot="10800000">
            <a:off x="11055125" y="4859425"/>
            <a:ext cx="462300" cy="886800"/>
          </a:xfrm>
          <a:prstGeom prst="straightConnector1">
            <a:avLst/>
          </a:prstGeom>
          <a:noFill/>
          <a:ln cap="flat" cmpd="sng" w="76200">
            <a:solidFill>
              <a:srgbClr val="FF0000"/>
            </a:solidFill>
            <a:prstDash val="solid"/>
            <a:round/>
            <a:headEnd len="med" w="med" type="none"/>
            <a:tailEnd len="med" w="med" type="triangle"/>
          </a:ln>
        </p:spPr>
      </p:cxnSp>
      <p:sp>
        <p:nvSpPr>
          <p:cNvPr id="226" name="Google Shape;226;p32"/>
          <p:cNvSpPr txBox="1"/>
          <p:nvPr/>
        </p:nvSpPr>
        <p:spPr>
          <a:xfrm>
            <a:off x="10455650" y="6033550"/>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cxnSp>
        <p:nvCxnSpPr>
          <p:cNvPr id="227" name="Google Shape;227;p32"/>
          <p:cNvCxnSpPr/>
          <p:nvPr/>
        </p:nvCxnSpPr>
        <p:spPr>
          <a:xfrm flipH="1" rot="10800000">
            <a:off x="7582525" y="4684275"/>
            <a:ext cx="1274100" cy="812100"/>
          </a:xfrm>
          <a:prstGeom prst="straightConnector1">
            <a:avLst/>
          </a:prstGeom>
          <a:noFill/>
          <a:ln cap="flat" cmpd="sng" w="76200">
            <a:solidFill>
              <a:srgbClr val="FF0000"/>
            </a:solidFill>
            <a:prstDash val="solid"/>
            <a:round/>
            <a:headEnd len="med" w="med" type="none"/>
            <a:tailEnd len="med" w="med" type="triangle"/>
          </a:ln>
        </p:spPr>
      </p:cxnSp>
      <p:sp>
        <p:nvSpPr>
          <p:cNvPr id="228" name="Google Shape;228;p32"/>
          <p:cNvSpPr txBox="1"/>
          <p:nvPr/>
        </p:nvSpPr>
        <p:spPr>
          <a:xfrm>
            <a:off x="7222775" y="5496375"/>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Front Frame</a:t>
            </a:r>
            <a:endParaRPr b="1" sz="1800">
              <a:solidFill>
                <a:srgbClr val="FF0000"/>
              </a:solidFill>
            </a:endParaRPr>
          </a:p>
        </p:txBody>
      </p:sp>
      <p:cxnSp>
        <p:nvCxnSpPr>
          <p:cNvPr id="229" name="Google Shape;229;p32"/>
          <p:cNvCxnSpPr/>
          <p:nvPr/>
        </p:nvCxnSpPr>
        <p:spPr>
          <a:xfrm>
            <a:off x="1861275" y="3097975"/>
            <a:ext cx="587400" cy="961800"/>
          </a:xfrm>
          <a:prstGeom prst="straightConnector1">
            <a:avLst/>
          </a:prstGeom>
          <a:noFill/>
          <a:ln cap="flat" cmpd="sng" w="76200">
            <a:solidFill>
              <a:srgbClr val="FF0000"/>
            </a:solidFill>
            <a:prstDash val="solid"/>
            <a:round/>
            <a:headEnd len="med" w="med" type="none"/>
            <a:tailEnd len="med" w="med" type="triangle"/>
          </a:ln>
        </p:spPr>
      </p:cxnSp>
      <p:sp>
        <p:nvSpPr>
          <p:cNvPr id="230" name="Google Shape;230;p32"/>
          <p:cNvSpPr txBox="1"/>
          <p:nvPr/>
        </p:nvSpPr>
        <p:spPr>
          <a:xfrm>
            <a:off x="1076800" y="2738200"/>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and the two </a:t>
            </a:r>
            <a:r>
              <a:rPr b="0" i="0" lang="en-US" sz="3200" u="none" cap="none" strike="noStrike">
                <a:solidFill>
                  <a:srgbClr val="FF0000"/>
                </a:solidFill>
                <a:latin typeface="Calibri"/>
                <a:ea typeface="Calibri"/>
                <a:cs typeface="Calibri"/>
                <a:sym typeface="Calibri"/>
              </a:rPr>
              <a:t>Brackets</a:t>
            </a:r>
            <a:r>
              <a:rPr b="0" i="0" lang="en-US" sz="3200" u="none" cap="none" strike="noStrike">
                <a:solidFill>
                  <a:srgbClr val="000000"/>
                </a:solidFill>
                <a:latin typeface="Calibri"/>
                <a:ea typeface="Calibri"/>
                <a:cs typeface="Calibri"/>
                <a:sym typeface="Calibri"/>
              </a:rPr>
              <a:t>.</a:t>
            </a:r>
            <a:endParaRPr b="0" i="0" sz="3200" u="none" cap="none" strike="noStrike">
              <a:solidFill>
                <a:srgbClr val="000000"/>
              </a:solidFill>
              <a:latin typeface="Calibri"/>
              <a:ea typeface="Calibri"/>
              <a:cs typeface="Calibri"/>
              <a:sym typeface="Calibri"/>
            </a:endParaRPr>
          </a:p>
        </p:txBody>
      </p:sp>
      <p:pic>
        <p:nvPicPr>
          <p:cNvPr id="236" name="Google Shape;236;p33"/>
          <p:cNvPicPr preferRelativeResize="0"/>
          <p:nvPr>
            <p:ph idx="2" type="body"/>
          </p:nvPr>
        </p:nvPicPr>
        <p:blipFill rotWithShape="1">
          <a:blip r:embed="rId3">
            <a:alphaModFix/>
          </a:blip>
          <a:srcRect b="0" l="0" r="0" t="0"/>
          <a:stretch/>
        </p:blipFill>
        <p:spPr>
          <a:xfrm>
            <a:off x="6172200" y="2586239"/>
            <a:ext cx="5181600" cy="2830110"/>
          </a:xfrm>
          <a:prstGeom prst="rect">
            <a:avLst/>
          </a:prstGeom>
          <a:noFill/>
          <a:ln>
            <a:noFill/>
          </a:ln>
        </p:spPr>
      </p:pic>
      <p:pic>
        <p:nvPicPr>
          <p:cNvPr id="237" name="Google Shape;237;p33"/>
          <p:cNvPicPr preferRelativeResize="0"/>
          <p:nvPr>
            <p:ph idx="1" type="body"/>
          </p:nvPr>
        </p:nvPicPr>
        <p:blipFill rotWithShape="1">
          <a:blip r:embed="rId4">
            <a:alphaModFix/>
          </a:blip>
          <a:srcRect b="0" l="0" r="0" t="0"/>
          <a:stretch/>
        </p:blipFill>
        <p:spPr>
          <a:xfrm>
            <a:off x="838200" y="2324480"/>
            <a:ext cx="5181600" cy="33536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Install </a:t>
            </a:r>
            <a:r>
              <a:rPr b="0" i="0" lang="en-US" sz="3200" u="none" cap="none" strike="noStrike">
                <a:solidFill>
                  <a:srgbClr val="FF0000"/>
                </a:solidFill>
                <a:latin typeface="Calibri"/>
                <a:ea typeface="Calibri"/>
                <a:cs typeface="Calibri"/>
                <a:sym typeface="Calibri"/>
              </a:rPr>
              <a:t>Brackets</a:t>
            </a:r>
            <a:r>
              <a:rPr b="0" i="0" lang="en-US" sz="3200" u="none" cap="none" strike="noStrike">
                <a:solidFill>
                  <a:schemeClr val="dk1"/>
                </a:solidFill>
                <a:latin typeface="Calibri"/>
                <a:ea typeface="Calibri"/>
                <a:cs typeface="Calibri"/>
                <a:sym typeface="Calibri"/>
              </a:rPr>
              <a:t> on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like this:</a:t>
            </a:r>
            <a:endParaRPr b="0" i="0" sz="3200" u="none" cap="none" strike="noStrike">
              <a:solidFill>
                <a:schemeClr val="dk1"/>
              </a:solidFill>
              <a:latin typeface="Calibri"/>
              <a:ea typeface="Calibri"/>
              <a:cs typeface="Calibri"/>
              <a:sym typeface="Calibri"/>
            </a:endParaRPr>
          </a:p>
        </p:txBody>
      </p:sp>
      <p:sp>
        <p:nvSpPr>
          <p:cNvPr id="243" name="Google Shape;243;p3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rPr lang="en-US"/>
              <a:t>The bracket with larger center hole goes on first.</a:t>
            </a:r>
            <a:endParaRPr/>
          </a:p>
          <a:p>
            <a:pPr indent="-50800" lvl="0" marL="228600" marR="0" rtl="0" algn="l">
              <a:lnSpc>
                <a:spcPct val="90000"/>
              </a:lnSpc>
              <a:spcBef>
                <a:spcPts val="0"/>
              </a:spcBef>
              <a:spcAft>
                <a:spcPts val="0"/>
              </a:spcAft>
              <a:buClr>
                <a:schemeClr val="dk1"/>
              </a:buClr>
              <a:buSzPts val="2800"/>
              <a:buFont typeface="Arial"/>
              <a:buNone/>
            </a:pPr>
            <a:r>
              <a:t/>
            </a:r>
            <a:endParaRPr/>
          </a:p>
        </p:txBody>
      </p:sp>
      <p:pic>
        <p:nvPicPr>
          <p:cNvPr id="244" name="Google Shape;244;p34"/>
          <p:cNvPicPr preferRelativeResize="0"/>
          <p:nvPr/>
        </p:nvPicPr>
        <p:blipFill>
          <a:blip r:embed="rId3">
            <a:alphaModFix/>
          </a:blip>
          <a:stretch>
            <a:fillRect/>
          </a:stretch>
        </p:blipFill>
        <p:spPr>
          <a:xfrm>
            <a:off x="1001475" y="1570038"/>
            <a:ext cx="3646884" cy="48625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Secure the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with 2 </a:t>
            </a:r>
            <a:r>
              <a:rPr b="0" i="0" lang="en-US" sz="3200" u="none" cap="none" strike="noStrike">
                <a:solidFill>
                  <a:srgbClr val="FF0000"/>
                </a:solidFill>
                <a:latin typeface="Calibri"/>
                <a:ea typeface="Calibri"/>
                <a:cs typeface="Calibri"/>
                <a:sym typeface="Calibri"/>
              </a:rPr>
              <a:t>CH M3-25 </a:t>
            </a:r>
            <a:r>
              <a:rPr b="0" i="0" lang="en-US" sz="3200" u="none" cap="none" strike="noStrike">
                <a:solidFill>
                  <a:schemeClr val="dk1"/>
                </a:solidFill>
                <a:latin typeface="Calibri"/>
                <a:ea typeface="Calibri"/>
                <a:cs typeface="Calibri"/>
                <a:sym typeface="Calibri"/>
              </a:rPr>
              <a:t>from the bottom near </a:t>
            </a:r>
            <a:r>
              <a:rPr b="0" i="0" lang="en-US" sz="3200" u="none" cap="none" strike="noStrike">
                <a:solidFill>
                  <a:srgbClr val="FF0000"/>
                </a:solidFill>
                <a:latin typeface="Calibri"/>
                <a:ea typeface="Calibri"/>
                <a:cs typeface="Calibri"/>
                <a:sym typeface="Calibri"/>
              </a:rPr>
              <a:t>Right </a:t>
            </a:r>
            <a:r>
              <a:rPr b="0" i="0" lang="en-US" sz="3200" u="none" cap="none" strike="noStrike">
                <a:solidFill>
                  <a:schemeClr val="dk1"/>
                </a:solidFill>
                <a:latin typeface="Calibri"/>
                <a:ea typeface="Calibri"/>
                <a:cs typeface="Calibri"/>
                <a:sym typeface="Calibri"/>
              </a:rPr>
              <a:t>frame.  Do not tighten until both screws are installed.   Do not over tighten.</a:t>
            </a:r>
            <a:endParaRPr b="0" i="0" sz="3200" u="none" cap="none" strike="noStrike">
              <a:solidFill>
                <a:schemeClr val="dk1"/>
              </a:solidFill>
              <a:latin typeface="Calibri"/>
              <a:ea typeface="Calibri"/>
              <a:cs typeface="Calibri"/>
              <a:sym typeface="Calibri"/>
            </a:endParaRPr>
          </a:p>
        </p:txBody>
      </p:sp>
      <p:pic>
        <p:nvPicPr>
          <p:cNvPr id="250" name="Google Shape;250;p35"/>
          <p:cNvPicPr preferRelativeResize="0"/>
          <p:nvPr>
            <p:ph idx="2" type="body"/>
          </p:nvPr>
        </p:nvPicPr>
        <p:blipFill rotWithShape="1">
          <a:blip r:embed="rId3">
            <a:alphaModFix/>
          </a:blip>
          <a:srcRect b="0" l="0" r="0" t="0"/>
          <a:stretch/>
        </p:blipFill>
        <p:spPr>
          <a:xfrm>
            <a:off x="6172200" y="2058194"/>
            <a:ext cx="5181600" cy="3886200"/>
          </a:xfrm>
          <a:prstGeom prst="rect">
            <a:avLst/>
          </a:prstGeom>
          <a:noFill/>
          <a:ln>
            <a:noFill/>
          </a:ln>
        </p:spPr>
      </p:pic>
      <p:pic>
        <p:nvPicPr>
          <p:cNvPr descr="CH-M3-25.jpg" id="251" name="Google Shape;251;p35"/>
          <p:cNvPicPr preferRelativeResize="0"/>
          <p:nvPr/>
        </p:nvPicPr>
        <p:blipFill rotWithShape="1">
          <a:blip r:embed="rId4">
            <a:alphaModFix/>
          </a:blip>
          <a:srcRect b="16353" l="2297" r="14459" t="8112"/>
          <a:stretch/>
        </p:blipFill>
        <p:spPr>
          <a:xfrm>
            <a:off x="399725" y="2058200"/>
            <a:ext cx="5884900" cy="3567080"/>
          </a:xfrm>
          <a:prstGeom prst="rect">
            <a:avLst/>
          </a:prstGeom>
          <a:noFill/>
          <a:ln>
            <a:noFill/>
          </a:ln>
        </p:spPr>
      </p:pic>
      <p:cxnSp>
        <p:nvCxnSpPr>
          <p:cNvPr id="252" name="Google Shape;252;p35"/>
          <p:cNvCxnSpPr/>
          <p:nvPr/>
        </p:nvCxnSpPr>
        <p:spPr>
          <a:xfrm rot="10800000">
            <a:off x="9806125" y="4222225"/>
            <a:ext cx="549600" cy="624600"/>
          </a:xfrm>
          <a:prstGeom prst="straightConnector1">
            <a:avLst/>
          </a:prstGeom>
          <a:noFill/>
          <a:ln cap="flat" cmpd="sng" w="76200">
            <a:solidFill>
              <a:srgbClr val="FF0000"/>
            </a:solidFill>
            <a:prstDash val="solid"/>
            <a:round/>
            <a:headEnd len="med" w="med" type="none"/>
            <a:tailEnd len="med" w="med" type="triangle"/>
          </a:ln>
        </p:spPr>
      </p:cxnSp>
      <p:cxnSp>
        <p:nvCxnSpPr>
          <p:cNvPr id="253" name="Google Shape;253;p35"/>
          <p:cNvCxnSpPr/>
          <p:nvPr/>
        </p:nvCxnSpPr>
        <p:spPr>
          <a:xfrm flipH="1" rot="10800000">
            <a:off x="7532550" y="4286975"/>
            <a:ext cx="739500" cy="9471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838200" y="365125"/>
            <a:ext cx="10515600" cy="18585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Use your hand to turn the long threaded end of the </a:t>
            </a:r>
            <a:r>
              <a:rPr lang="en-US" sz="2400">
                <a:solidFill>
                  <a:srgbClr val="FF0000"/>
                </a:solidFill>
              </a:rPr>
              <a:t>Riser Motor </a:t>
            </a:r>
            <a:r>
              <a:rPr lang="en-US" sz="2400"/>
              <a:t>axle</a:t>
            </a:r>
            <a:r>
              <a:rPr b="0" i="0" lang="en-US" sz="2400" u="none" cap="none" strike="noStrike">
                <a:solidFill>
                  <a:schemeClr val="dk1"/>
                </a:solidFill>
                <a:latin typeface="Calibri"/>
                <a:ea typeface="Calibri"/>
                <a:cs typeface="Calibri"/>
                <a:sym typeface="Calibri"/>
              </a:rPr>
              <a:t> </a:t>
            </a:r>
            <a:r>
              <a:rPr lang="en-US" sz="2400"/>
              <a:t>downward to fully retract the short end.   Then turn the axle so that it screws fully into the Silver </a:t>
            </a:r>
            <a:r>
              <a:rPr lang="en-US" sz="2400">
                <a:solidFill>
                  <a:srgbClr val="FF0000"/>
                </a:solidFill>
              </a:rPr>
              <a:t>Yoke</a:t>
            </a:r>
            <a:r>
              <a:rPr lang="en-US" sz="2400"/>
              <a:t>.  TIghten the </a:t>
            </a:r>
            <a:r>
              <a:rPr lang="en-US" sz="2400">
                <a:solidFill>
                  <a:srgbClr val="FF0000"/>
                </a:solidFill>
              </a:rPr>
              <a:t>CH M3-4 or CH M3-5 Yoke Set screw</a:t>
            </a:r>
            <a:r>
              <a:rPr lang="en-US" sz="2400"/>
              <a:t> to secure.</a:t>
            </a:r>
            <a:br>
              <a:rPr b="0" i="0" lang="en-US" sz="2400" u="none" cap="none" strike="noStrike">
                <a:solidFill>
                  <a:schemeClr val="dk1"/>
                </a:solidFill>
                <a:latin typeface="Calibri"/>
                <a:ea typeface="Calibri"/>
                <a:cs typeface="Calibri"/>
                <a:sym typeface="Calibri"/>
              </a:rPr>
            </a:br>
            <a:endParaRPr sz="2400"/>
          </a:p>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Make sure the </a:t>
            </a:r>
            <a:r>
              <a:rPr lang="en-US" sz="2400">
                <a:solidFill>
                  <a:srgbClr val="FF0000"/>
                </a:solidFill>
              </a:rPr>
              <a:t>Yoke</a:t>
            </a:r>
            <a:r>
              <a:rPr b="0" i="0" lang="en-US" sz="2400" u="none" cap="none" strike="noStrike">
                <a:solidFill>
                  <a:schemeClr val="dk1"/>
                </a:solidFill>
                <a:latin typeface="Calibri"/>
                <a:ea typeface="Calibri"/>
                <a:cs typeface="Calibri"/>
                <a:sym typeface="Calibri"/>
              </a:rPr>
              <a:t>is straight with the </a:t>
            </a:r>
            <a:r>
              <a:rPr b="0" i="0" lang="en-US" sz="2400" u="none" cap="none" strike="noStrike">
                <a:solidFill>
                  <a:srgbClr val="FF0000"/>
                </a:solidFill>
                <a:latin typeface="Calibri"/>
                <a:ea typeface="Calibri"/>
                <a:cs typeface="Calibri"/>
                <a:sym typeface="Calibri"/>
              </a:rPr>
              <a:t>Riser Motor’s </a:t>
            </a:r>
            <a:r>
              <a:rPr b="0" i="0" lang="en-US" sz="2400" u="none" cap="none" strike="noStrike">
                <a:solidFill>
                  <a:schemeClr val="dk1"/>
                </a:solidFill>
                <a:latin typeface="Calibri"/>
                <a:ea typeface="Calibri"/>
                <a:cs typeface="Calibri"/>
                <a:sym typeface="Calibri"/>
              </a:rPr>
              <a:t>beam.  </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2400">
              <a:solidFill>
                <a:srgbClr val="000000"/>
              </a:solidFill>
            </a:endParaRPr>
          </a:p>
        </p:txBody>
      </p:sp>
      <p:pic>
        <p:nvPicPr>
          <p:cNvPr id="259" name="Google Shape;259;p36"/>
          <p:cNvPicPr preferRelativeResize="0"/>
          <p:nvPr/>
        </p:nvPicPr>
        <p:blipFill rotWithShape="1">
          <a:blip r:embed="rId3">
            <a:alphaModFix/>
          </a:blip>
          <a:srcRect b="0" l="0" r="0" t="0"/>
          <a:stretch/>
        </p:blipFill>
        <p:spPr>
          <a:xfrm>
            <a:off x="519982" y="2413363"/>
            <a:ext cx="3257400" cy="4390800"/>
          </a:xfrm>
          <a:prstGeom prst="rect">
            <a:avLst/>
          </a:prstGeom>
          <a:noFill/>
          <a:ln>
            <a:noFill/>
          </a:ln>
        </p:spPr>
      </p:pic>
      <p:pic>
        <p:nvPicPr>
          <p:cNvPr id="260" name="Google Shape;260;p36"/>
          <p:cNvPicPr preferRelativeResize="0"/>
          <p:nvPr/>
        </p:nvPicPr>
        <p:blipFill rotWithShape="1">
          <a:blip r:embed="rId4">
            <a:alphaModFix/>
          </a:blip>
          <a:srcRect b="0" l="0" r="0" t="0"/>
          <a:stretch/>
        </p:blipFill>
        <p:spPr>
          <a:xfrm>
            <a:off x="4695133" y="2413376"/>
            <a:ext cx="4143300" cy="4638600"/>
          </a:xfrm>
          <a:prstGeom prst="rect">
            <a:avLst/>
          </a:prstGeom>
          <a:noFill/>
          <a:ln>
            <a:noFill/>
          </a:ln>
        </p:spPr>
      </p:pic>
      <p:pic>
        <p:nvPicPr>
          <p:cNvPr id="261" name="Google Shape;261;p36"/>
          <p:cNvPicPr preferRelativeResize="0"/>
          <p:nvPr/>
        </p:nvPicPr>
        <p:blipFill rotWithShape="1">
          <a:blip r:embed="rId5">
            <a:alphaModFix/>
          </a:blip>
          <a:srcRect b="0" l="0" r="0" t="0"/>
          <a:stretch/>
        </p:blipFill>
        <p:spPr>
          <a:xfrm>
            <a:off x="8601075" y="2646652"/>
            <a:ext cx="3590925" cy="4010025"/>
          </a:xfrm>
          <a:prstGeom prst="rect">
            <a:avLst/>
          </a:prstGeom>
          <a:noFill/>
          <a:ln>
            <a:noFill/>
          </a:ln>
        </p:spPr>
      </p:pic>
      <p:cxnSp>
        <p:nvCxnSpPr>
          <p:cNvPr id="262" name="Google Shape;262;p36"/>
          <p:cNvCxnSpPr/>
          <p:nvPr/>
        </p:nvCxnSpPr>
        <p:spPr>
          <a:xfrm flipH="1">
            <a:off x="9993425" y="3172925"/>
            <a:ext cx="487200" cy="362400"/>
          </a:xfrm>
          <a:prstGeom prst="straightConnector1">
            <a:avLst/>
          </a:prstGeom>
          <a:noFill/>
          <a:ln cap="flat" cmpd="sng" w="38100">
            <a:solidFill>
              <a:srgbClr val="FF0000"/>
            </a:solidFill>
            <a:prstDash val="solid"/>
            <a:round/>
            <a:headEnd len="med" w="med" type="none"/>
            <a:tailEnd len="med" w="med" type="stealth"/>
          </a:ln>
        </p:spPr>
      </p:cxnSp>
      <p:cxnSp>
        <p:nvCxnSpPr>
          <p:cNvPr id="263" name="Google Shape;263;p36"/>
          <p:cNvCxnSpPr/>
          <p:nvPr/>
        </p:nvCxnSpPr>
        <p:spPr>
          <a:xfrm flipH="1" rot="10800000">
            <a:off x="1311650" y="3735100"/>
            <a:ext cx="399600" cy="999300"/>
          </a:xfrm>
          <a:prstGeom prst="straightConnector1">
            <a:avLst/>
          </a:prstGeom>
          <a:noFill/>
          <a:ln cap="flat" cmpd="sng" w="38100">
            <a:solidFill>
              <a:srgbClr val="FF0000"/>
            </a:solidFill>
            <a:prstDash val="solid"/>
            <a:round/>
            <a:headEnd len="med" w="med" type="none"/>
            <a:tailEnd len="med" w="med" type="triangle"/>
          </a:ln>
        </p:spPr>
      </p:cxnSp>
      <p:cxnSp>
        <p:nvCxnSpPr>
          <p:cNvPr id="264" name="Google Shape;264;p36"/>
          <p:cNvCxnSpPr/>
          <p:nvPr/>
        </p:nvCxnSpPr>
        <p:spPr>
          <a:xfrm rot="10800000">
            <a:off x="6647975" y="4337075"/>
            <a:ext cx="1146900" cy="1350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547250" y="-375275"/>
            <a:ext cx="11200500" cy="30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After installing and aligning the </a:t>
            </a:r>
            <a:r>
              <a:rPr lang="en-US" sz="2400">
                <a:solidFill>
                  <a:srgbClr val="FF0000"/>
                </a:solidFill>
              </a:rPr>
              <a:t>Riser Motor</a:t>
            </a:r>
            <a:r>
              <a:rPr lang="en-US" sz="2400"/>
              <a:t> to the platform, secure the metal rod so it does not wiggle. Secure and tighten all screws pointed out by arrows in the pictures below. There are 3 on each </a:t>
            </a:r>
            <a:r>
              <a:rPr lang="en-US" sz="2400">
                <a:solidFill>
                  <a:srgbClr val="FF0000"/>
                </a:solidFill>
              </a:rPr>
              <a:t>Silver Bracket</a:t>
            </a:r>
            <a:endParaRPr sz="2400">
              <a:solidFill>
                <a:srgbClr val="FF0000"/>
              </a:solidFill>
            </a:endParaRPr>
          </a:p>
          <a:p>
            <a:pPr indent="0" lvl="0" marL="0" rtl="0" algn="l">
              <a:spcBef>
                <a:spcPts val="0"/>
              </a:spcBef>
              <a:spcAft>
                <a:spcPts val="0"/>
              </a:spcAft>
              <a:buClr>
                <a:schemeClr val="dk1"/>
              </a:buClr>
              <a:buFont typeface="Calibri"/>
              <a:buNone/>
            </a:pPr>
            <a:r>
              <a:rPr lang="en-US" sz="2400"/>
              <a:t>Follow </a:t>
            </a:r>
            <a:r>
              <a:rPr lang="en-US" sz="2400" u="sng">
                <a:solidFill>
                  <a:schemeClr val="hlink"/>
                </a:solidFill>
                <a:hlinkClick r:id="rId3"/>
              </a:rPr>
              <a:t>video here </a:t>
            </a:r>
            <a:r>
              <a:rPr lang="en-US" sz="2400"/>
              <a:t>if you have issues. </a:t>
            </a:r>
            <a:endParaRPr sz="2400"/>
          </a:p>
          <a:p>
            <a:pPr indent="0" lvl="0" marL="0" rtl="0" algn="l">
              <a:spcBef>
                <a:spcPts val="0"/>
              </a:spcBef>
              <a:spcAft>
                <a:spcPts val="0"/>
              </a:spcAft>
              <a:buClr>
                <a:schemeClr val="dk1"/>
              </a:buClr>
              <a:buFont typeface="Calibri"/>
              <a:buNone/>
            </a:pPr>
            <a:r>
              <a:rPr lang="en-US" sz="2400" u="sng"/>
              <a:t>*It is common for users to forget this step and it affects printing later on.</a:t>
            </a:r>
            <a:endParaRPr sz="2400" u="sng"/>
          </a:p>
        </p:txBody>
      </p:sp>
      <p:pic>
        <p:nvPicPr>
          <p:cNvPr id="270" name="Google Shape;270;p37"/>
          <p:cNvPicPr preferRelativeResize="0"/>
          <p:nvPr>
            <p:ph idx="1" type="body"/>
          </p:nvPr>
        </p:nvPicPr>
        <p:blipFill rotWithShape="1">
          <a:blip r:embed="rId4">
            <a:alphaModFix/>
          </a:blip>
          <a:srcRect b="0" l="0" r="0" t="0"/>
          <a:stretch/>
        </p:blipFill>
        <p:spPr>
          <a:xfrm>
            <a:off x="547251" y="3420448"/>
            <a:ext cx="4099800" cy="2877000"/>
          </a:xfrm>
          <a:prstGeom prst="rect">
            <a:avLst/>
          </a:prstGeom>
          <a:noFill/>
          <a:ln>
            <a:noFill/>
          </a:ln>
        </p:spPr>
      </p:pic>
      <p:pic>
        <p:nvPicPr>
          <p:cNvPr id="271" name="Google Shape;271;p37"/>
          <p:cNvPicPr preferRelativeResize="0"/>
          <p:nvPr>
            <p:ph idx="2" type="body"/>
          </p:nvPr>
        </p:nvPicPr>
        <p:blipFill rotWithShape="1">
          <a:blip r:embed="rId5">
            <a:alphaModFix/>
          </a:blip>
          <a:srcRect b="0" l="0" r="0" t="0"/>
          <a:stretch/>
        </p:blipFill>
        <p:spPr>
          <a:xfrm>
            <a:off x="6132875" y="2693125"/>
            <a:ext cx="5610900" cy="3857100"/>
          </a:xfrm>
          <a:prstGeom prst="rect">
            <a:avLst/>
          </a:prstGeom>
          <a:noFill/>
          <a:ln>
            <a:noFill/>
          </a:ln>
        </p:spPr>
      </p:pic>
      <p:cxnSp>
        <p:nvCxnSpPr>
          <p:cNvPr id="272" name="Google Shape;272;p37"/>
          <p:cNvCxnSpPr/>
          <p:nvPr/>
        </p:nvCxnSpPr>
        <p:spPr>
          <a:xfrm rot="10800000">
            <a:off x="2601525" y="5241025"/>
            <a:ext cx="898500" cy="1309200"/>
          </a:xfrm>
          <a:prstGeom prst="straightConnector1">
            <a:avLst/>
          </a:prstGeom>
          <a:noFill/>
          <a:ln cap="flat" cmpd="sng" w="38100">
            <a:solidFill>
              <a:srgbClr val="FF0000"/>
            </a:solidFill>
            <a:prstDash val="solid"/>
            <a:round/>
            <a:headEnd len="med" w="med" type="none"/>
            <a:tailEnd len="med" w="med" type="triangle"/>
          </a:ln>
        </p:spPr>
      </p:cxnSp>
      <p:cxnSp>
        <p:nvCxnSpPr>
          <p:cNvPr id="273" name="Google Shape;273;p37"/>
          <p:cNvCxnSpPr/>
          <p:nvPr/>
        </p:nvCxnSpPr>
        <p:spPr>
          <a:xfrm rot="10800000">
            <a:off x="7646525" y="5446575"/>
            <a:ext cx="157500" cy="851400"/>
          </a:xfrm>
          <a:prstGeom prst="straightConnector1">
            <a:avLst/>
          </a:prstGeom>
          <a:noFill/>
          <a:ln cap="flat" cmpd="sng" w="28575">
            <a:solidFill>
              <a:srgbClr val="FF0000"/>
            </a:solidFill>
            <a:prstDash val="solid"/>
            <a:round/>
            <a:headEnd len="med" w="med" type="none"/>
            <a:tailEnd len="med" w="med" type="triangle"/>
          </a:ln>
        </p:spPr>
      </p:cxnSp>
      <p:cxnSp>
        <p:nvCxnSpPr>
          <p:cNvPr id="274" name="Google Shape;274;p37"/>
          <p:cNvCxnSpPr/>
          <p:nvPr/>
        </p:nvCxnSpPr>
        <p:spPr>
          <a:xfrm flipH="1" rot="10800000">
            <a:off x="6132875" y="5094600"/>
            <a:ext cx="861900" cy="825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a:t>
            </a:r>
            <a:r>
              <a:rPr lang="en-US" sz="3200"/>
              <a:t>the</a:t>
            </a:r>
            <a:r>
              <a:rPr b="0" i="0" lang="en-US" sz="3200" u="none" cap="none" strike="noStrike">
                <a:solidFill>
                  <a:schemeClr val="dk1"/>
                </a:solidFill>
                <a:latin typeface="Calibri"/>
                <a:ea typeface="Calibri"/>
                <a:cs typeface="Calibri"/>
                <a:sym typeface="Calibri"/>
              </a:rPr>
              <a:t> </a:t>
            </a:r>
            <a:r>
              <a:rPr lang="en-US" sz="3200">
                <a:solidFill>
                  <a:srgbClr val="FF0000"/>
                </a:solidFill>
              </a:rPr>
              <a:t>Riser plate</a:t>
            </a:r>
            <a:r>
              <a:rPr b="0" i="0" lang="en-US" sz="3200" u="none" cap="none" strike="noStrike">
                <a:solidFill>
                  <a:srgbClr val="FF0000"/>
                </a:solidFill>
                <a:latin typeface="Calibri"/>
                <a:ea typeface="Calibri"/>
                <a:cs typeface="Calibri"/>
                <a:sym typeface="Calibri"/>
              </a:rPr>
              <a:t> </a:t>
            </a:r>
            <a:r>
              <a:rPr lang="en-US" sz="3200">
                <a:solidFill>
                  <a:srgbClr val="FF0000"/>
                </a:solidFill>
              </a:rPr>
              <a:t>h</a:t>
            </a:r>
            <a:r>
              <a:rPr b="0" i="0" lang="en-US" sz="3200" u="none" cap="none" strike="noStrike">
                <a:solidFill>
                  <a:srgbClr val="FF0000"/>
                </a:solidFill>
                <a:latin typeface="Calibri"/>
                <a:ea typeface="Calibri"/>
                <a:cs typeface="Calibri"/>
                <a:sym typeface="Calibri"/>
              </a:rPr>
              <a:t>ook</a:t>
            </a:r>
            <a:r>
              <a:rPr lang="en-US" sz="3200"/>
              <a:t> a</a:t>
            </a:r>
            <a:r>
              <a:rPr b="0" i="0" lang="en-US" sz="3200" u="none" cap="none" strike="noStrike">
                <a:solidFill>
                  <a:schemeClr val="dk1"/>
                </a:solidFill>
                <a:latin typeface="Calibri"/>
                <a:ea typeface="Calibri"/>
                <a:cs typeface="Calibri"/>
                <a:sym typeface="Calibri"/>
              </a:rPr>
              <a:t>nd 2 </a:t>
            </a:r>
            <a:r>
              <a:rPr b="0" i="0" lang="en-US" sz="3200" u="none" cap="none" strike="noStrike">
                <a:solidFill>
                  <a:srgbClr val="FF0000"/>
                </a:solidFill>
                <a:latin typeface="Calibri"/>
                <a:ea typeface="Calibri"/>
                <a:cs typeface="Calibri"/>
                <a:sym typeface="Calibri"/>
              </a:rPr>
              <a:t>CH M3-6 </a:t>
            </a:r>
            <a:r>
              <a:rPr b="0" i="0" lang="en-US" sz="3200" u="none" cap="none" strike="noStrike">
                <a:solidFill>
                  <a:schemeClr val="dk1"/>
                </a:solidFill>
                <a:latin typeface="Calibri"/>
                <a:ea typeface="Calibri"/>
                <a:cs typeface="Calibri"/>
                <a:sym typeface="Calibri"/>
              </a:rPr>
              <a:t>screws</a:t>
            </a:r>
            <a:endParaRPr b="0" i="0" sz="3200" u="none" cap="none" strike="noStrike">
              <a:solidFill>
                <a:schemeClr val="dk1"/>
              </a:solidFill>
              <a:latin typeface="Calibri"/>
              <a:ea typeface="Calibri"/>
              <a:cs typeface="Calibri"/>
              <a:sym typeface="Calibri"/>
            </a:endParaRPr>
          </a:p>
        </p:txBody>
      </p:sp>
      <p:pic>
        <p:nvPicPr>
          <p:cNvPr id="280" name="Google Shape;280;p38"/>
          <p:cNvPicPr preferRelativeResize="0"/>
          <p:nvPr>
            <p:ph idx="2" type="body"/>
          </p:nvPr>
        </p:nvPicPr>
        <p:blipFill rotWithShape="1">
          <a:blip r:embed="rId3">
            <a:alphaModFix/>
          </a:blip>
          <a:srcRect b="0" l="0" r="0" t="0"/>
          <a:stretch/>
        </p:blipFill>
        <p:spPr>
          <a:xfrm>
            <a:off x="6172200" y="2272643"/>
            <a:ext cx="5181600" cy="3457302"/>
          </a:xfrm>
          <a:prstGeom prst="rect">
            <a:avLst/>
          </a:prstGeom>
          <a:noFill/>
          <a:ln>
            <a:noFill/>
          </a:ln>
        </p:spPr>
      </p:pic>
      <p:pic>
        <p:nvPicPr>
          <p:cNvPr id="281" name="Google Shape;281;p38"/>
          <p:cNvPicPr preferRelativeResize="0"/>
          <p:nvPr>
            <p:ph idx="1" type="body"/>
          </p:nvPr>
        </p:nvPicPr>
        <p:blipFill rotWithShape="1">
          <a:blip r:embed="rId4">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593625" y="365125"/>
            <a:ext cx="11023500" cy="1790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Secure </a:t>
            </a:r>
            <a:r>
              <a:rPr lang="en-US" sz="3200">
                <a:solidFill>
                  <a:srgbClr val="FF0000"/>
                </a:solidFill>
              </a:rPr>
              <a:t>the riser plate h</a:t>
            </a:r>
            <a:r>
              <a:rPr b="0" i="0" lang="en-US" sz="3200" u="none" cap="none" strike="noStrike">
                <a:solidFill>
                  <a:srgbClr val="FF0000"/>
                </a:solidFill>
                <a:latin typeface="Calibri"/>
                <a:ea typeface="Calibri"/>
                <a:cs typeface="Calibri"/>
                <a:sym typeface="Calibri"/>
              </a:rPr>
              <a:t>ook</a:t>
            </a:r>
            <a:r>
              <a:rPr lang="en-US" sz="3200"/>
              <a:t> at</a:t>
            </a:r>
            <a:r>
              <a:rPr b="0" i="0" lang="en-US" sz="3200" u="none" cap="none" strike="noStrike">
                <a:solidFill>
                  <a:schemeClr val="dk1"/>
                </a:solidFill>
                <a:latin typeface="Calibri"/>
                <a:ea typeface="Calibri"/>
                <a:cs typeface="Calibri"/>
                <a:sym typeface="Calibri"/>
              </a:rPr>
              <a:t> the </a:t>
            </a:r>
            <a:r>
              <a:rPr lang="en-US" sz="3200"/>
              <a:t>2 screw holes near the riser motor</a:t>
            </a:r>
            <a:r>
              <a:rPr b="0" i="0" lang="en-US" sz="3200" u="none" cap="none" strike="noStrike">
                <a:solidFill>
                  <a:schemeClr val="dk1"/>
                </a:solidFill>
                <a:latin typeface="Calibri"/>
                <a:ea typeface="Calibri"/>
                <a:cs typeface="Calibri"/>
                <a:sym typeface="Calibri"/>
              </a:rPr>
              <a:t> with </a:t>
            </a:r>
            <a:r>
              <a:rPr b="0" i="0" lang="en-US" sz="3200" u="none" cap="none" strike="noStrike">
                <a:solidFill>
                  <a:srgbClr val="FF0000"/>
                </a:solidFill>
                <a:latin typeface="Calibri"/>
                <a:ea typeface="Calibri"/>
                <a:cs typeface="Calibri"/>
                <a:sym typeface="Calibri"/>
              </a:rPr>
              <a:t>CH M3-6 </a:t>
            </a:r>
            <a:r>
              <a:rPr b="0" i="0" lang="en-US" sz="3200" u="none" cap="none" strike="noStrike">
                <a:solidFill>
                  <a:schemeClr val="dk1"/>
                </a:solidFill>
                <a:latin typeface="Calibri"/>
                <a:ea typeface="Calibri"/>
                <a:cs typeface="Calibri"/>
                <a:sym typeface="Calibri"/>
              </a:rPr>
              <a:t>screws</a:t>
            </a:r>
            <a:r>
              <a:rPr lang="en-US" sz="3200"/>
              <a:t> with the Hook facing inside of the machine, pointing toward to the </a:t>
            </a:r>
            <a:r>
              <a:rPr lang="en-US" sz="3200">
                <a:solidFill>
                  <a:srgbClr val="FF0000"/>
                </a:solidFill>
              </a:rPr>
              <a:t>Rise Motor</a:t>
            </a:r>
            <a:r>
              <a:rPr lang="en-US" sz="3200">
                <a:solidFill>
                  <a:srgbClr val="000000"/>
                </a:solidFill>
              </a:rPr>
              <a:t>.</a:t>
            </a:r>
            <a:r>
              <a:rPr lang="en-US" sz="3200"/>
              <a:t> </a:t>
            </a:r>
            <a:endParaRPr sz="3200"/>
          </a:p>
          <a:p>
            <a:pPr indent="0" lvl="0" marL="0" marR="0" rtl="0" algn="l">
              <a:lnSpc>
                <a:spcPct val="90000"/>
              </a:lnSpc>
              <a:spcBef>
                <a:spcPts val="0"/>
              </a:spcBef>
              <a:spcAft>
                <a:spcPts val="0"/>
              </a:spcAft>
              <a:buClr>
                <a:schemeClr val="dk1"/>
              </a:buClr>
              <a:buFont typeface="Calibri"/>
              <a:buNone/>
            </a:pPr>
            <a:r>
              <a:rPr lang="en-US" sz="3200"/>
              <a:t>Installation tip </a:t>
            </a:r>
            <a:r>
              <a:rPr lang="en-US" sz="3200" u="sng">
                <a:solidFill>
                  <a:schemeClr val="hlink"/>
                </a:solidFill>
                <a:hlinkClick r:id="rId3"/>
              </a:rPr>
              <a:t>video here</a:t>
            </a:r>
            <a:endParaRPr sz="3200"/>
          </a:p>
        </p:txBody>
      </p:sp>
      <p:pic>
        <p:nvPicPr>
          <p:cNvPr id="287" name="Google Shape;287;p39"/>
          <p:cNvPicPr preferRelativeResize="0"/>
          <p:nvPr/>
        </p:nvPicPr>
        <p:blipFill>
          <a:blip r:embed="rId4">
            <a:alphaModFix/>
          </a:blip>
          <a:stretch>
            <a:fillRect/>
          </a:stretch>
        </p:blipFill>
        <p:spPr>
          <a:xfrm>
            <a:off x="1058450" y="3342063"/>
            <a:ext cx="3974051" cy="2993051"/>
          </a:xfrm>
          <a:prstGeom prst="rect">
            <a:avLst/>
          </a:prstGeom>
          <a:noFill/>
          <a:ln>
            <a:noFill/>
          </a:ln>
        </p:spPr>
      </p:pic>
      <p:pic>
        <p:nvPicPr>
          <p:cNvPr id="288" name="Google Shape;288;p39"/>
          <p:cNvPicPr preferRelativeResize="0"/>
          <p:nvPr/>
        </p:nvPicPr>
        <p:blipFill>
          <a:blip r:embed="rId5">
            <a:alphaModFix/>
          </a:blip>
          <a:stretch>
            <a:fillRect/>
          </a:stretch>
        </p:blipFill>
        <p:spPr>
          <a:xfrm>
            <a:off x="5184901" y="1843088"/>
            <a:ext cx="6432300" cy="4862513"/>
          </a:xfrm>
          <a:prstGeom prst="rect">
            <a:avLst/>
          </a:prstGeom>
          <a:noFill/>
          <a:ln>
            <a:noFill/>
          </a:ln>
        </p:spPr>
      </p:pic>
      <p:sp>
        <p:nvSpPr>
          <p:cNvPr id="289" name="Google Shape;289;p39"/>
          <p:cNvSpPr txBox="1"/>
          <p:nvPr/>
        </p:nvSpPr>
        <p:spPr>
          <a:xfrm>
            <a:off x="7571475" y="4126300"/>
            <a:ext cx="1213800" cy="4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Riser Motor</a:t>
            </a:r>
            <a:endParaRPr>
              <a:solidFill>
                <a:srgbClr val="FF0000"/>
              </a:solidFill>
            </a:endParaRPr>
          </a:p>
        </p:txBody>
      </p:sp>
      <p:sp>
        <p:nvSpPr>
          <p:cNvPr id="290" name="Google Shape;290;p39"/>
          <p:cNvSpPr txBox="1"/>
          <p:nvPr/>
        </p:nvSpPr>
        <p:spPr>
          <a:xfrm>
            <a:off x="9242425" y="3088200"/>
            <a:ext cx="12138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Metal Hook</a:t>
            </a:r>
            <a:endParaRPr>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838200" y="90325"/>
            <a:ext cx="10515600" cy="2383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the </a:t>
            </a:r>
            <a:r>
              <a:rPr b="0" i="0" lang="en-US" sz="2400" u="none" cap="none" strike="noStrike">
                <a:solidFill>
                  <a:srgbClr val="FF0000"/>
                </a:solidFill>
                <a:latin typeface="Calibri"/>
                <a:ea typeface="Calibri"/>
                <a:cs typeface="Calibri"/>
                <a:sym typeface="Calibri"/>
              </a:rPr>
              <a:t>Bottom</a:t>
            </a:r>
            <a:r>
              <a:rPr b="0" i="0" lang="en-US" sz="2400" u="none" cap="none" strike="noStrike">
                <a:solidFill>
                  <a:schemeClr val="dk1"/>
                </a:solidFill>
                <a:latin typeface="Calibri"/>
                <a:ea typeface="Calibri"/>
                <a:cs typeface="Calibri"/>
                <a:sym typeface="Calibri"/>
              </a:rPr>
              <a:t> piece, it has several screw holes on it and one </a:t>
            </a:r>
            <a:r>
              <a:rPr lang="en-US" sz="2400"/>
              <a:t>elevated </a:t>
            </a:r>
            <a:r>
              <a:rPr lang="en-US" sz="2400">
                <a:solidFill>
                  <a:srgbClr val="FF0000"/>
                </a:solidFill>
              </a:rPr>
              <a:t>standoff </a:t>
            </a:r>
            <a:r>
              <a:rPr b="0" i="0" lang="en-US" sz="2400" u="none" cap="none" strike="noStrike">
                <a:solidFill>
                  <a:srgbClr val="FF0000"/>
                </a:solidFill>
                <a:latin typeface="Calibri"/>
                <a:ea typeface="Calibri"/>
                <a:cs typeface="Calibri"/>
                <a:sym typeface="Calibri"/>
              </a:rPr>
              <a:t>screw</a:t>
            </a:r>
            <a:r>
              <a:rPr lang="en-US" sz="2400">
                <a:solidFill>
                  <a:srgbClr val="FF0000"/>
                </a:solidFill>
              </a:rPr>
              <a:t> hole.</a:t>
            </a:r>
            <a:r>
              <a:rPr b="0" i="0" lang="en-US" sz="2400" u="none" cap="none" strike="noStrike">
                <a:solidFill>
                  <a:schemeClr val="dk1"/>
                </a:solidFill>
                <a:latin typeface="Calibri"/>
                <a:ea typeface="Calibri"/>
                <a:cs typeface="Calibri"/>
                <a:sym typeface="Calibri"/>
              </a:rPr>
              <a:t> The </a:t>
            </a:r>
            <a:r>
              <a:rPr lang="en-US" sz="2400"/>
              <a:t>standoff</a:t>
            </a:r>
            <a:r>
              <a:rPr b="0" i="0" lang="en-US" sz="2400" u="none" cap="none" strike="noStrike">
                <a:solidFill>
                  <a:schemeClr val="dk1"/>
                </a:solidFill>
                <a:latin typeface="Calibri"/>
                <a:ea typeface="Calibri"/>
                <a:cs typeface="Calibri"/>
                <a:sym typeface="Calibri"/>
              </a:rPr>
              <a:t> screw hole should be closest to the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Frame.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a:t>
            </a:r>
            <a:r>
              <a:rPr lang="en-US" sz="2400"/>
              <a:t>se</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8 CH M3-20  </a:t>
            </a:r>
            <a:r>
              <a:rPr b="0" i="0" lang="en-US" sz="2400" u="none" cap="none" strike="noStrike">
                <a:solidFill>
                  <a:schemeClr val="dk1"/>
                </a:solidFill>
                <a:latin typeface="Calibri"/>
                <a:ea typeface="Calibri"/>
                <a:cs typeface="Calibri"/>
                <a:sym typeface="Calibri"/>
              </a:rPr>
              <a:t>screws (2 on each side) to secure through the extrusions on all 4 sid</a:t>
            </a:r>
            <a:r>
              <a:rPr lang="en-US" sz="2400"/>
              <a:t>e</a:t>
            </a:r>
            <a:r>
              <a:rPr b="0" i="0" lang="en-US" sz="2400" u="none" cap="none" strike="noStrike">
                <a:solidFill>
                  <a:schemeClr val="dk1"/>
                </a:solidFill>
                <a:latin typeface="Calibri"/>
                <a:ea typeface="Calibri"/>
                <a:cs typeface="Calibri"/>
                <a:sym typeface="Calibri"/>
              </a:rPr>
              <a:t>s.</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2400"/>
          </a:p>
          <a:p>
            <a:pPr indent="0" lvl="0" marL="0" marR="0" rtl="0" algn="l">
              <a:lnSpc>
                <a:spcPct val="90000"/>
              </a:lnSpc>
              <a:spcBef>
                <a:spcPts val="0"/>
              </a:spcBef>
              <a:spcAft>
                <a:spcPts val="0"/>
              </a:spcAft>
              <a:buClr>
                <a:schemeClr val="dk1"/>
              </a:buClr>
              <a:buFont typeface="Calibri"/>
              <a:buNone/>
            </a:pPr>
            <a:r>
              <a:t/>
            </a:r>
            <a:endParaRPr sz="2400"/>
          </a:p>
        </p:txBody>
      </p:sp>
      <p:pic>
        <p:nvPicPr>
          <p:cNvPr id="296" name="Google Shape;296;p40"/>
          <p:cNvPicPr preferRelativeResize="0"/>
          <p:nvPr/>
        </p:nvPicPr>
        <p:blipFill rotWithShape="1">
          <a:blip r:embed="rId3">
            <a:alphaModFix/>
          </a:blip>
          <a:srcRect b="0" l="0" r="0" t="0"/>
          <a:stretch/>
        </p:blipFill>
        <p:spPr>
          <a:xfrm>
            <a:off x="838200" y="2410900"/>
            <a:ext cx="3256500" cy="4342200"/>
          </a:xfrm>
          <a:prstGeom prst="rect">
            <a:avLst/>
          </a:prstGeom>
          <a:noFill/>
          <a:ln>
            <a:noFill/>
          </a:ln>
        </p:spPr>
      </p:pic>
      <p:pic>
        <p:nvPicPr>
          <p:cNvPr id="297" name="Google Shape;297;p40"/>
          <p:cNvPicPr preferRelativeResize="0"/>
          <p:nvPr>
            <p:ph idx="2" type="body"/>
          </p:nvPr>
        </p:nvPicPr>
        <p:blipFill rotWithShape="1">
          <a:blip r:embed="rId4">
            <a:alphaModFix/>
          </a:blip>
          <a:srcRect b="0" l="0" r="0" t="0"/>
          <a:stretch/>
        </p:blipFill>
        <p:spPr>
          <a:xfrm>
            <a:off x="6113025" y="4034181"/>
            <a:ext cx="4400700" cy="2657400"/>
          </a:xfrm>
          <a:prstGeom prst="rect">
            <a:avLst/>
          </a:prstGeom>
          <a:noFill/>
          <a:ln>
            <a:noFill/>
          </a:ln>
        </p:spPr>
      </p:pic>
      <p:sp>
        <p:nvSpPr>
          <p:cNvPr id="298" name="Google Shape;298;p40"/>
          <p:cNvSpPr txBox="1"/>
          <p:nvPr/>
        </p:nvSpPr>
        <p:spPr>
          <a:xfrm>
            <a:off x="4959250" y="1673900"/>
            <a:ext cx="5808900" cy="2010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1"/>
                </a:solidFill>
              </a:rPr>
              <a:t>Installer note:</a:t>
            </a:r>
            <a:endParaRPr sz="1800">
              <a:solidFill>
                <a:schemeClr val="dk1"/>
              </a:solidFill>
            </a:endParaRPr>
          </a:p>
          <a:p>
            <a:pPr indent="0" lvl="0" marL="0" rtl="0" algn="l">
              <a:lnSpc>
                <a:spcPct val="90000"/>
              </a:lnSpc>
              <a:spcBef>
                <a:spcPts val="0"/>
              </a:spcBef>
              <a:spcAft>
                <a:spcPts val="0"/>
              </a:spcAft>
              <a:buClr>
                <a:schemeClr val="dk1"/>
              </a:buClr>
              <a:buFont typeface="Calibri"/>
              <a:buNone/>
            </a:pPr>
            <a:r>
              <a:rPr lang="en-US" sz="1600">
                <a:solidFill>
                  <a:schemeClr val="dk1"/>
                </a:solidFill>
              </a:rPr>
              <a:t>install the screws for front and back first. If left and right 3 bars were not perfectly aligned, you may need to loosen their screws and align them to the bottom plate (by inserting the screws for the plate), then tighten the bar bolts down. None of the screws should require much force to start - if they do, it means something isn't aligned.</a:t>
            </a:r>
            <a:endParaRPr sz="16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838200" y="124925"/>
            <a:ext cx="10515600" cy="23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Front Panel</a:t>
            </a:r>
            <a:r>
              <a:rPr b="0" i="0" lang="en-US" sz="3200" u="none" cap="none" strike="noStrike">
                <a:solidFill>
                  <a:schemeClr val="dk1"/>
                </a:solidFill>
                <a:latin typeface="Calibri"/>
                <a:ea typeface="Calibri"/>
                <a:cs typeface="Calibri"/>
                <a:sym typeface="Calibri"/>
              </a:rPr>
              <a:t>.  Install it on the lower Front frame with 6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screws.  2 each on </a:t>
            </a:r>
            <a:r>
              <a:rPr b="0" i="0" lang="en-US" sz="3200" u="none" cap="none" strike="noStrike">
                <a:solidFill>
                  <a:srgbClr val="FF0000"/>
                </a:solidFill>
                <a:latin typeface="Calibri"/>
                <a:ea typeface="Calibri"/>
                <a:cs typeface="Calibri"/>
                <a:sym typeface="Calibri"/>
              </a:rPr>
              <a:t>Left/Right</a:t>
            </a:r>
            <a:r>
              <a:rPr b="0" i="0" lang="en-US" sz="3200" u="none" cap="none" strike="noStrike">
                <a:solidFill>
                  <a:schemeClr val="dk1"/>
                </a:solidFill>
                <a:latin typeface="Calibri"/>
                <a:ea typeface="Calibri"/>
                <a:cs typeface="Calibri"/>
                <a:sym typeface="Calibri"/>
              </a:rPr>
              <a:t> side. 1 each on Top/Bottom.</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800">
                <a:solidFill>
                  <a:srgbClr val="222222"/>
                </a:solidFill>
                <a:highlight>
                  <a:srgbClr val="FFFFFF"/>
                </a:highlight>
                <a:latin typeface="Arial"/>
                <a:ea typeface="Arial"/>
                <a:cs typeface="Arial"/>
                <a:sym typeface="Arial"/>
              </a:rPr>
              <a:t>If you insert the top (center) screw first it will hold the panel snugly against the top, and then the left and right screws will be easier to align.</a:t>
            </a:r>
            <a:endParaRPr sz="1800">
              <a:latin typeface="Arial"/>
              <a:ea typeface="Arial"/>
              <a:cs typeface="Arial"/>
              <a:sym typeface="Arial"/>
            </a:endParaRPr>
          </a:p>
        </p:txBody>
      </p:sp>
      <p:pic>
        <p:nvPicPr>
          <p:cNvPr id="304" name="Google Shape;304;p41"/>
          <p:cNvPicPr preferRelativeResize="0"/>
          <p:nvPr>
            <p:ph idx="2" type="body"/>
          </p:nvPr>
        </p:nvPicPr>
        <p:blipFill rotWithShape="1">
          <a:blip r:embed="rId3">
            <a:alphaModFix/>
          </a:blip>
          <a:srcRect b="0" l="0" r="0" t="0"/>
          <a:stretch/>
        </p:blipFill>
        <p:spPr>
          <a:xfrm>
            <a:off x="6356725" y="2923074"/>
            <a:ext cx="5696700" cy="3719100"/>
          </a:xfrm>
          <a:prstGeom prst="rect">
            <a:avLst/>
          </a:prstGeom>
          <a:noFill/>
          <a:ln>
            <a:noFill/>
          </a:ln>
        </p:spPr>
      </p:pic>
      <p:pic>
        <p:nvPicPr>
          <p:cNvPr id="305" name="Google Shape;305;p41"/>
          <p:cNvPicPr preferRelativeResize="0"/>
          <p:nvPr>
            <p:ph idx="1" type="body"/>
          </p:nvPr>
        </p:nvPicPr>
        <p:blipFill rotWithShape="1">
          <a:blip r:embed="rId4">
            <a:alphaModFix/>
          </a:blip>
          <a:srcRect b="0" l="0" r="0" t="0"/>
          <a:stretch/>
        </p:blipFill>
        <p:spPr>
          <a:xfrm rot="10800000">
            <a:off x="151150" y="2560824"/>
            <a:ext cx="5558100" cy="421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838200" y="365125"/>
            <a:ext cx="110502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a:t>
            </a:r>
            <a:r>
              <a:rPr b="1" lang="en-US" sz="3600"/>
              <a:t>take</a:t>
            </a:r>
            <a:r>
              <a:rPr b="1" i="0" lang="en-US" sz="3600" u="none" cap="none" strike="noStrike">
                <a:solidFill>
                  <a:schemeClr val="dk1"/>
                </a:solidFill>
                <a:latin typeface="Calibri"/>
                <a:ea typeface="Calibri"/>
                <a:cs typeface="Calibri"/>
                <a:sym typeface="Calibri"/>
              </a:rPr>
              <a:t> 4 screws from the bag labeled “</a:t>
            </a:r>
            <a:r>
              <a:rPr b="1" i="0" lang="en-US" sz="3600" u="none" cap="none" strike="noStrike">
                <a:solidFill>
                  <a:srgbClr val="FF0000"/>
                </a:solidFill>
                <a:latin typeface="Calibri"/>
                <a:ea typeface="Calibri"/>
                <a:cs typeface="Calibri"/>
                <a:sym typeface="Calibri"/>
              </a:rPr>
              <a:t>BH M6x12</a:t>
            </a:r>
            <a:r>
              <a:rPr b="1" i="0" lang="en-US" sz="3600" u="none" cap="none" strike="noStrike">
                <a:solidFill>
                  <a:schemeClr val="dk1"/>
                </a:solidFill>
                <a:latin typeface="Calibri"/>
                <a:ea typeface="Calibri"/>
                <a:cs typeface="Calibri"/>
                <a:sym typeface="Calibri"/>
              </a:rPr>
              <a:t>”</a:t>
            </a:r>
            <a:endParaRPr b="1" i="0" sz="3600" u="none" cap="none" strike="noStrike">
              <a:solidFill>
                <a:schemeClr val="dk1"/>
              </a:solidFill>
              <a:latin typeface="Calibri"/>
              <a:ea typeface="Calibri"/>
              <a:cs typeface="Calibri"/>
              <a:sym typeface="Calibri"/>
            </a:endParaRPr>
          </a:p>
        </p:txBody>
      </p:sp>
      <p:sp>
        <p:nvSpPr>
          <p:cNvPr id="98" name="Google Shape;98;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lang="en-US" sz="3200"/>
              <a:t>S</a:t>
            </a:r>
            <a:r>
              <a:rPr b="0" i="0" lang="en-US" sz="3200" u="none" cap="none" strike="noStrike">
                <a:solidFill>
                  <a:schemeClr val="dk1"/>
                </a:solidFill>
                <a:latin typeface="Calibri"/>
                <a:ea typeface="Calibri"/>
                <a:cs typeface="Calibri"/>
                <a:sym typeface="Calibri"/>
              </a:rPr>
              <a:t>crew two per bar </a:t>
            </a:r>
            <a:r>
              <a:rPr b="1" i="0" lang="en-US" sz="3200" u="sng" cap="none" strike="noStrike">
                <a:solidFill>
                  <a:schemeClr val="dk1"/>
                </a:solidFill>
                <a:latin typeface="Calibri"/>
                <a:ea typeface="Calibri"/>
                <a:cs typeface="Calibri"/>
                <a:sym typeface="Calibri"/>
              </a:rPr>
              <a:t>half way</a:t>
            </a:r>
            <a:r>
              <a:rPr b="0" i="0" lang="en-US" sz="3200" u="none" cap="none" strike="noStrike">
                <a:solidFill>
                  <a:schemeClr val="dk1"/>
                </a:solidFill>
                <a:latin typeface="Calibri"/>
                <a:ea typeface="Calibri"/>
                <a:cs typeface="Calibri"/>
                <a:sym typeface="Calibri"/>
              </a:rPr>
              <a:t> on the ends of “</a:t>
            </a:r>
            <a:r>
              <a:rPr b="0" i="0" lang="en-US" sz="3200" u="none" cap="none" strike="noStrike">
                <a:solidFill>
                  <a:srgbClr val="FF0000"/>
                </a:solidFill>
                <a:latin typeface="Calibri"/>
                <a:ea typeface="Calibri"/>
                <a:cs typeface="Calibri"/>
                <a:sym typeface="Calibri"/>
              </a:rPr>
              <a:t>Left1</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Left3</a:t>
            </a: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a:p>
            <a:pPr indent="-228600" lvl="0" marL="228600" marR="0" rtl="0" algn="l">
              <a:lnSpc>
                <a:spcPct val="90000"/>
              </a:lnSpc>
              <a:spcBef>
                <a:spcPts val="0"/>
              </a:spcBef>
              <a:spcAft>
                <a:spcPts val="0"/>
              </a:spcAft>
              <a:buClr>
                <a:schemeClr val="dk1"/>
              </a:buClr>
              <a:buSzPts val="3200"/>
              <a:buFont typeface="Arial"/>
              <a:buChar char="•"/>
            </a:pPr>
            <a:r>
              <a:rPr lang="en-US" sz="3200"/>
              <a:t>Screw them in until there is 3 to 5mm remaining out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This will make it easier to align with the slots in the frame in later steps.</a:t>
            </a:r>
            <a:endParaRPr sz="3200"/>
          </a:p>
        </p:txBody>
      </p:sp>
      <p:pic>
        <p:nvPicPr>
          <p:cNvPr id="99" name="Google Shape;99;p15"/>
          <p:cNvPicPr preferRelativeResize="0"/>
          <p:nvPr>
            <p:ph idx="1" type="body"/>
          </p:nvPr>
        </p:nvPicPr>
        <p:blipFill rotWithShape="1">
          <a:blip r:embed="rId3">
            <a:alphaModFix/>
          </a:blip>
          <a:srcRect b="0" l="0" r="0" t="0"/>
          <a:stretch/>
        </p:blipFill>
        <p:spPr>
          <a:xfrm>
            <a:off x="838200" y="2226494"/>
            <a:ext cx="5181600" cy="3549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Now let’s </a:t>
            </a:r>
            <a:r>
              <a:rPr lang="en-US" sz="3200"/>
              <a:t>arrange</a:t>
            </a:r>
            <a:r>
              <a:rPr b="0" i="0" lang="en-US" sz="3200" u="none" cap="none" strike="noStrike">
                <a:solidFill>
                  <a:schemeClr val="dk1"/>
                </a:solidFill>
                <a:latin typeface="Calibri"/>
                <a:ea typeface="Calibri"/>
                <a:cs typeface="Calibri"/>
                <a:sym typeface="Calibri"/>
              </a:rPr>
              <a:t> the </a:t>
            </a:r>
            <a:r>
              <a:rPr lang="en-US" sz="3200">
                <a:solidFill>
                  <a:srgbClr val="FF0000"/>
                </a:solidFill>
              </a:rPr>
              <a:t>Riser </a:t>
            </a:r>
            <a:r>
              <a:rPr b="0" i="0" lang="en-US" sz="3200" u="none" cap="none" strike="noStrike">
                <a:solidFill>
                  <a:srgbClr val="FF0000"/>
                </a:solidFill>
                <a:latin typeface="Calibri"/>
                <a:ea typeface="Calibri"/>
                <a:cs typeface="Calibri"/>
                <a:sym typeface="Calibri"/>
              </a:rPr>
              <a:t>Motor </a:t>
            </a:r>
            <a:r>
              <a:rPr b="0" i="0" lang="en-US" sz="3200" u="none" cap="none" strike="noStrike">
                <a:solidFill>
                  <a:schemeClr val="dk1"/>
                </a:solidFill>
                <a:latin typeface="Calibri"/>
                <a:ea typeface="Calibri"/>
                <a:cs typeface="Calibri"/>
                <a:sym typeface="Calibri"/>
              </a:rPr>
              <a:t>cables and </a:t>
            </a:r>
            <a:r>
              <a:rPr b="0" i="0" lang="en-US" sz="3200" u="none" cap="none" strike="noStrike">
                <a:solidFill>
                  <a:srgbClr val="FF0000"/>
                </a:solidFill>
                <a:latin typeface="Calibri"/>
                <a:ea typeface="Calibri"/>
                <a:cs typeface="Calibri"/>
                <a:sym typeface="Calibri"/>
              </a:rPr>
              <a:t>Endstop Sensor</a:t>
            </a:r>
            <a:r>
              <a:rPr b="0" i="0" lang="en-US" sz="3200" u="none" cap="none" strike="noStrike">
                <a:solidFill>
                  <a:schemeClr val="dk1"/>
                </a:solidFill>
                <a:latin typeface="Calibri"/>
                <a:ea typeface="Calibri"/>
                <a:cs typeface="Calibri"/>
                <a:sym typeface="Calibri"/>
              </a:rPr>
              <a:t> Cables as belo</a:t>
            </a:r>
            <a:r>
              <a:rPr lang="en-US" sz="3200"/>
              <a:t>w:</a:t>
            </a:r>
            <a:endParaRPr sz="3200"/>
          </a:p>
          <a:p>
            <a:pPr indent="0" lvl="0" marL="0" marR="0" rtl="0" algn="l">
              <a:lnSpc>
                <a:spcPct val="90000"/>
              </a:lnSpc>
              <a:spcBef>
                <a:spcPts val="0"/>
              </a:spcBef>
              <a:spcAft>
                <a:spcPts val="0"/>
              </a:spcAft>
              <a:buClr>
                <a:schemeClr val="dk1"/>
              </a:buClr>
              <a:buFont typeface="Calibri"/>
              <a:buNone/>
            </a:pPr>
            <a:r>
              <a:rPr lang="en-US" sz="1800"/>
              <a:t>Do NOT pass cables through the ½” holes on the Riser motor frame or it will prevent leveling the bed.</a:t>
            </a:r>
            <a:endParaRPr sz="1800"/>
          </a:p>
        </p:txBody>
      </p:sp>
      <p:pic>
        <p:nvPicPr>
          <p:cNvPr id="311" name="Google Shape;311;p42"/>
          <p:cNvPicPr preferRelativeResize="0"/>
          <p:nvPr>
            <p:ph idx="2" type="body"/>
          </p:nvPr>
        </p:nvPicPr>
        <p:blipFill rotWithShape="1">
          <a:blip r:embed="rId3">
            <a:alphaModFix/>
          </a:blip>
          <a:srcRect b="0" l="0" r="0" t="0"/>
          <a:stretch/>
        </p:blipFill>
        <p:spPr>
          <a:xfrm>
            <a:off x="7085086" y="1825625"/>
            <a:ext cx="3355828" cy="4351338"/>
          </a:xfrm>
          <a:prstGeom prst="rect">
            <a:avLst/>
          </a:prstGeom>
          <a:noFill/>
          <a:ln>
            <a:noFill/>
          </a:ln>
        </p:spPr>
      </p:pic>
      <p:pic>
        <p:nvPicPr>
          <p:cNvPr id="312" name="Google Shape;312;p42"/>
          <p:cNvPicPr preferRelativeResize="0"/>
          <p:nvPr>
            <p:ph idx="1" type="body"/>
          </p:nvPr>
        </p:nvPicPr>
        <p:blipFill rotWithShape="1">
          <a:blip r:embed="rId4">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Platform Cover</a:t>
            </a:r>
            <a:r>
              <a:rPr lang="en-US" sz="3200"/>
              <a:t>.</a:t>
            </a:r>
            <a:r>
              <a:rPr b="0" i="0" lang="en-US" sz="3200" u="none" cap="none" strike="noStrike">
                <a:solidFill>
                  <a:schemeClr val="dk1"/>
                </a:solidFill>
                <a:latin typeface="Calibri"/>
                <a:ea typeface="Calibri"/>
                <a:cs typeface="Calibri"/>
                <a:sym typeface="Calibri"/>
              </a:rPr>
              <a:t> </a:t>
            </a:r>
            <a:r>
              <a:rPr lang="en-US" sz="3200"/>
              <a:t>U</a:t>
            </a:r>
            <a:r>
              <a:rPr b="0" i="0" lang="en-US" sz="3200" u="none" cap="none" strike="noStrike">
                <a:solidFill>
                  <a:schemeClr val="dk1"/>
                </a:solidFill>
                <a:latin typeface="Calibri"/>
                <a:ea typeface="Calibri"/>
                <a:cs typeface="Calibri"/>
                <a:sym typeface="Calibri"/>
              </a:rPr>
              <a:t>se 2 </a:t>
            </a:r>
            <a:r>
              <a:rPr b="0" i="0" lang="en-US" sz="3200" u="none" cap="none" strike="noStrike">
                <a:solidFill>
                  <a:srgbClr val="FF0000"/>
                </a:solidFill>
                <a:latin typeface="Calibri"/>
                <a:ea typeface="Calibri"/>
                <a:cs typeface="Calibri"/>
                <a:sym typeface="Calibri"/>
              </a:rPr>
              <a:t>CH M3-6</a:t>
            </a:r>
            <a:r>
              <a:rPr b="0" i="0" lang="en-US" sz="3200" u="none" cap="none" strike="noStrike">
                <a:solidFill>
                  <a:schemeClr val="dk1"/>
                </a:solidFill>
                <a:latin typeface="Calibri"/>
                <a:ea typeface="Calibri"/>
                <a:cs typeface="Calibri"/>
                <a:sym typeface="Calibri"/>
              </a:rPr>
              <a:t>  to secure to the </a:t>
            </a:r>
            <a:r>
              <a:rPr b="0" i="0" lang="en-US" sz="3200" u="none" cap="none" strike="noStrike">
                <a:solidFill>
                  <a:srgbClr val="FF0000"/>
                </a:solidFill>
                <a:latin typeface="Calibri"/>
                <a:ea typeface="Calibri"/>
                <a:cs typeface="Calibri"/>
                <a:sym typeface="Calibri"/>
              </a:rPr>
              <a:t>Z-Axis</a:t>
            </a:r>
            <a:r>
              <a:rPr lang="en-US" sz="3200">
                <a:solidFill>
                  <a:srgbClr val="FF0000"/>
                </a:solidFill>
              </a:rPr>
              <a:t> Assembly.</a:t>
            </a:r>
            <a:r>
              <a:rPr b="0" i="0" lang="en-US" sz="3200" u="none" cap="none" strike="noStrike">
                <a:solidFill>
                  <a:schemeClr val="dk1"/>
                </a:solidFill>
                <a:latin typeface="Calibri"/>
                <a:ea typeface="Calibri"/>
                <a:cs typeface="Calibri"/>
                <a:sym typeface="Calibri"/>
              </a:rPr>
              <a:t>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Use 4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screws to secure to the </a:t>
            </a:r>
            <a:r>
              <a:rPr b="0" i="0" lang="en-US" sz="3200" u="none" cap="none" strike="noStrike">
                <a:solidFill>
                  <a:srgbClr val="FF0000"/>
                </a:solidFill>
                <a:latin typeface="Calibri"/>
                <a:ea typeface="Calibri"/>
                <a:cs typeface="Calibri"/>
                <a:sym typeface="Calibri"/>
              </a:rPr>
              <a:t>Left</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Right</a:t>
            </a:r>
            <a:r>
              <a:rPr b="0" i="0" lang="en-US" sz="3200" u="none" cap="none" strike="noStrike">
                <a:solidFill>
                  <a:schemeClr val="dk1"/>
                </a:solidFill>
                <a:latin typeface="Calibri"/>
                <a:ea typeface="Calibri"/>
                <a:cs typeface="Calibri"/>
                <a:sym typeface="Calibri"/>
              </a:rPr>
              <a:t> frames, 2 on each side.</a:t>
            </a:r>
            <a:endParaRPr b="0" i="0" sz="3200" u="none" cap="none" strike="noStrike">
              <a:solidFill>
                <a:schemeClr val="dk1"/>
              </a:solidFill>
              <a:latin typeface="Calibri"/>
              <a:ea typeface="Calibri"/>
              <a:cs typeface="Calibri"/>
              <a:sym typeface="Calibri"/>
            </a:endParaRPr>
          </a:p>
        </p:txBody>
      </p:sp>
      <p:pic>
        <p:nvPicPr>
          <p:cNvPr id="318" name="Google Shape;318;p43"/>
          <p:cNvPicPr preferRelativeResize="0"/>
          <p:nvPr>
            <p:ph idx="1" type="body"/>
          </p:nvPr>
        </p:nvPicPr>
        <p:blipFill rotWithShape="1">
          <a:blip r:embed="rId3">
            <a:alphaModFix/>
          </a:blip>
          <a:srcRect b="0" l="0" r="0" t="0"/>
          <a:stretch/>
        </p:blipFill>
        <p:spPr>
          <a:xfrm>
            <a:off x="838200" y="2143473"/>
            <a:ext cx="5181600" cy="3715641"/>
          </a:xfrm>
          <a:prstGeom prst="rect">
            <a:avLst/>
          </a:prstGeom>
          <a:noFill/>
          <a:ln>
            <a:noFill/>
          </a:ln>
        </p:spPr>
      </p:pic>
      <p:pic>
        <p:nvPicPr>
          <p:cNvPr id="319" name="Google Shape;319;p43"/>
          <p:cNvPicPr preferRelativeResize="0"/>
          <p:nvPr>
            <p:ph idx="2" type="body"/>
          </p:nvPr>
        </p:nvPicPr>
        <p:blipFill rotWithShape="1">
          <a:blip r:embed="rId4">
            <a:alphaModFix/>
          </a:blip>
          <a:srcRect b="0" l="0" r="0" t="0"/>
          <a:stretch/>
        </p:blipFill>
        <p:spPr>
          <a:xfrm>
            <a:off x="6172200" y="2256630"/>
            <a:ext cx="5181600" cy="348932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838200" y="365125"/>
            <a:ext cx="10515600" cy="2884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000" u="none" cap="none" strike="noStrike">
                <a:solidFill>
                  <a:schemeClr val="dk1"/>
                </a:solidFill>
                <a:latin typeface="Calibri"/>
                <a:ea typeface="Calibri"/>
                <a:cs typeface="Calibri"/>
                <a:sym typeface="Calibri"/>
              </a:rPr>
              <a:t>Now install </a:t>
            </a:r>
            <a:r>
              <a:rPr b="0" i="0" lang="en-US" sz="2000" u="none" cap="none" strike="noStrike">
                <a:solidFill>
                  <a:srgbClr val="FF0000"/>
                </a:solidFill>
                <a:latin typeface="Calibri"/>
                <a:ea typeface="Calibri"/>
                <a:cs typeface="Calibri"/>
                <a:sym typeface="Calibri"/>
              </a:rPr>
              <a:t>Galvo Driver </a:t>
            </a:r>
            <a:r>
              <a:rPr b="0" i="0" lang="en-US" sz="2000" u="none" cap="none" strike="noStrike">
                <a:solidFill>
                  <a:schemeClr val="dk1"/>
                </a:solidFill>
                <a:latin typeface="Calibri"/>
                <a:ea typeface="Calibri"/>
                <a:cs typeface="Calibri"/>
                <a:sym typeface="Calibri"/>
              </a:rPr>
              <a:t>on the bottom panel. Secure with </a:t>
            </a:r>
            <a:r>
              <a:rPr b="0" i="0" lang="en-US" sz="2000" u="none" cap="none" strike="noStrike">
                <a:solidFill>
                  <a:srgbClr val="FF0000"/>
                </a:solidFill>
                <a:latin typeface="Calibri"/>
                <a:ea typeface="Calibri"/>
                <a:cs typeface="Calibri"/>
                <a:sym typeface="Calibri"/>
              </a:rPr>
              <a:t>BH M4-6</a:t>
            </a:r>
            <a:r>
              <a:rPr b="0" i="0" lang="en-US" sz="2000" u="none" cap="none" strike="noStrike">
                <a:solidFill>
                  <a:schemeClr val="dk1"/>
                </a:solidFill>
                <a:latin typeface="Calibri"/>
                <a:ea typeface="Calibri"/>
                <a:cs typeface="Calibri"/>
                <a:sym typeface="Calibri"/>
              </a:rPr>
              <a:t> Near the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frame side</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Each Galvo Driver is designed for a specific Galvo.  Look for the </a:t>
            </a:r>
            <a:r>
              <a:rPr lang="en-US" sz="2000"/>
              <a:t>label</a:t>
            </a:r>
            <a:r>
              <a:rPr b="0" i="0" lang="en-US" sz="2000" u="none" cap="none" strike="noStrike">
                <a:solidFill>
                  <a:schemeClr val="dk1"/>
                </a:solidFill>
                <a:latin typeface="Calibri"/>
                <a:ea typeface="Calibri"/>
                <a:cs typeface="Calibri"/>
                <a:sym typeface="Calibri"/>
              </a:rPr>
              <a:t> on the Galvo Power port for indication.   </a:t>
            </a:r>
            <a:r>
              <a:rPr lang="en-US" sz="2000"/>
              <a:t>Example:  HT-Yxxxx indicates the Y-Galvo.</a:t>
            </a:r>
            <a:endParaRPr sz="2000"/>
          </a:p>
          <a:p>
            <a:pPr indent="0" lvl="0" marL="0" marR="0" rtl="0" algn="l">
              <a:lnSpc>
                <a:spcPct val="90000"/>
              </a:lnSpc>
              <a:spcBef>
                <a:spcPts val="0"/>
              </a:spcBef>
              <a:spcAft>
                <a:spcPts val="0"/>
              </a:spcAft>
              <a:buClr>
                <a:schemeClr val="dk1"/>
              </a:buClr>
              <a:buFont typeface="Calibri"/>
              <a:buNone/>
            </a:pPr>
            <a:r>
              <a:t/>
            </a:r>
            <a:endParaRPr sz="2000" u="sng"/>
          </a:p>
          <a:p>
            <a:pPr indent="0" lvl="0" marL="0" marR="0" rtl="0" algn="l">
              <a:lnSpc>
                <a:spcPct val="90000"/>
              </a:lnSpc>
              <a:spcBef>
                <a:spcPts val="0"/>
              </a:spcBef>
              <a:spcAft>
                <a:spcPts val="0"/>
              </a:spcAft>
              <a:buClr>
                <a:schemeClr val="dk1"/>
              </a:buClr>
              <a:buFont typeface="Calibri"/>
              <a:buNone/>
            </a:pPr>
            <a:r>
              <a:rPr lang="en-US" sz="2000" u="sng"/>
              <a:t>***</a:t>
            </a:r>
            <a:r>
              <a:rPr b="0" i="0" lang="en-US" sz="2000" u="sng" cap="none" strike="noStrike">
                <a:solidFill>
                  <a:schemeClr val="dk1"/>
                </a:solidFill>
                <a:latin typeface="Calibri"/>
                <a:ea typeface="Calibri"/>
                <a:cs typeface="Calibri"/>
                <a:sym typeface="Calibri"/>
              </a:rPr>
              <a:t>This is a common area where users make a mistake.</a:t>
            </a:r>
            <a:br>
              <a:rPr b="0" i="0" lang="en-US" sz="2000" u="none" cap="none" strike="noStrike">
                <a:solidFill>
                  <a:schemeClr val="dk1"/>
                </a:solidFill>
                <a:latin typeface="Calibri"/>
                <a:ea typeface="Calibri"/>
                <a:cs typeface="Calibri"/>
                <a:sym typeface="Calibri"/>
              </a:rPr>
            </a:br>
            <a:endParaRPr sz="18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SzPts val="1100"/>
              <a:buFont typeface="Arial"/>
              <a:buNone/>
            </a:pPr>
            <a:r>
              <a:rPr lang="en-US" sz="1800">
                <a:solidFill>
                  <a:srgbClr val="222222"/>
                </a:solidFill>
                <a:highlight>
                  <a:srgbClr val="FFFFFF"/>
                </a:highlight>
                <a:latin typeface="Arial"/>
                <a:ea typeface="Arial"/>
                <a:cs typeface="Arial"/>
                <a:sym typeface="Arial"/>
              </a:rPr>
              <a:t>If the boards are the same on the front the assemblies have a X or Y label on the back.</a:t>
            </a:r>
            <a:endParaRPr sz="18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SzPts val="1100"/>
              <a:buFont typeface="Arial"/>
              <a:buNone/>
            </a:pPr>
            <a:r>
              <a:t/>
            </a:r>
            <a:endParaRPr sz="18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sz="2000"/>
          </a:p>
        </p:txBody>
      </p:sp>
      <p:pic>
        <p:nvPicPr>
          <p:cNvPr id="325" name="Google Shape;325;p44"/>
          <p:cNvPicPr preferRelativeResize="0"/>
          <p:nvPr>
            <p:ph idx="2" type="body"/>
          </p:nvPr>
        </p:nvPicPr>
        <p:blipFill rotWithShape="1">
          <a:blip r:embed="rId3">
            <a:alphaModFix/>
          </a:blip>
          <a:srcRect b="0" l="0" r="0" t="0"/>
          <a:stretch/>
        </p:blipFill>
        <p:spPr>
          <a:xfrm>
            <a:off x="6809275" y="2880444"/>
            <a:ext cx="5181600" cy="3886200"/>
          </a:xfrm>
          <a:prstGeom prst="rect">
            <a:avLst/>
          </a:prstGeom>
          <a:noFill/>
          <a:ln>
            <a:noFill/>
          </a:ln>
        </p:spPr>
      </p:pic>
      <p:pic>
        <p:nvPicPr>
          <p:cNvPr id="326" name="Google Shape;326;p44"/>
          <p:cNvPicPr preferRelativeResize="0"/>
          <p:nvPr>
            <p:ph idx="1" type="body"/>
          </p:nvPr>
        </p:nvPicPr>
        <p:blipFill rotWithShape="1">
          <a:blip r:embed="rId4">
            <a:alphaModFix/>
          </a:blip>
          <a:srcRect b="0" l="0" r="0" t="0"/>
          <a:stretch/>
        </p:blipFill>
        <p:spPr>
          <a:xfrm rot="-5400000">
            <a:off x="597975" y="3152800"/>
            <a:ext cx="3044100" cy="4058700"/>
          </a:xfrm>
          <a:prstGeom prst="rect">
            <a:avLst/>
          </a:prstGeom>
          <a:noFill/>
          <a:ln>
            <a:noFill/>
          </a:ln>
        </p:spPr>
      </p:pic>
      <p:pic>
        <p:nvPicPr>
          <p:cNvPr id="327" name="Google Shape;327;p44"/>
          <p:cNvPicPr preferRelativeResize="0"/>
          <p:nvPr/>
        </p:nvPicPr>
        <p:blipFill rotWithShape="1">
          <a:blip r:embed="rId5">
            <a:alphaModFix/>
          </a:blip>
          <a:srcRect b="0" l="0" r="0" t="0"/>
          <a:stretch/>
        </p:blipFill>
        <p:spPr>
          <a:xfrm>
            <a:off x="4132025" y="3560135"/>
            <a:ext cx="2547900" cy="3038400"/>
          </a:xfrm>
          <a:prstGeom prst="rect">
            <a:avLst/>
          </a:prstGeom>
          <a:noFill/>
          <a:ln>
            <a:noFill/>
          </a:ln>
        </p:spPr>
      </p:pic>
      <p:sp>
        <p:nvSpPr>
          <p:cNvPr id="328" name="Google Shape;328;p44"/>
          <p:cNvSpPr txBox="1"/>
          <p:nvPr/>
        </p:nvSpPr>
        <p:spPr>
          <a:xfrm>
            <a:off x="7894825" y="3897450"/>
            <a:ext cx="13740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X-Galvo</a:t>
            </a:r>
            <a:endParaRPr b="1" sz="1800">
              <a:solidFill>
                <a:srgbClr val="FF0000"/>
              </a:solidFill>
            </a:endParaRPr>
          </a:p>
        </p:txBody>
      </p:sp>
      <p:sp>
        <p:nvSpPr>
          <p:cNvPr id="329" name="Google Shape;329;p44"/>
          <p:cNvSpPr txBox="1"/>
          <p:nvPr/>
        </p:nvSpPr>
        <p:spPr>
          <a:xfrm>
            <a:off x="9606200" y="3897450"/>
            <a:ext cx="11142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CC0000"/>
                </a:solidFill>
              </a:rPr>
              <a:t>Y</a:t>
            </a:r>
            <a:r>
              <a:rPr b="1" lang="en-US" sz="1800">
                <a:solidFill>
                  <a:srgbClr val="CC0000"/>
                </a:solidFill>
              </a:rPr>
              <a:t>-Galvo</a:t>
            </a:r>
            <a:endParaRPr b="1" sz="1800">
              <a:solidFill>
                <a:srgbClr val="CC0000"/>
              </a:solidFill>
            </a:endParaRPr>
          </a:p>
        </p:txBody>
      </p:sp>
      <p:sp>
        <p:nvSpPr>
          <p:cNvPr id="330" name="Google Shape;330;p44"/>
          <p:cNvSpPr txBox="1"/>
          <p:nvPr/>
        </p:nvSpPr>
        <p:spPr>
          <a:xfrm>
            <a:off x="8154625" y="5361475"/>
            <a:ext cx="18264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cxnSp>
        <p:nvCxnSpPr>
          <p:cNvPr id="331" name="Google Shape;331;p44"/>
          <p:cNvCxnSpPr/>
          <p:nvPr/>
        </p:nvCxnSpPr>
        <p:spPr>
          <a:xfrm flipH="1" rot="10800000">
            <a:off x="5821175" y="5308925"/>
            <a:ext cx="187500" cy="912000"/>
          </a:xfrm>
          <a:prstGeom prst="straightConnector1">
            <a:avLst/>
          </a:prstGeom>
          <a:noFill/>
          <a:ln cap="flat" cmpd="sng" w="9525">
            <a:solidFill>
              <a:srgbClr val="FF0000"/>
            </a:solidFill>
            <a:prstDash val="solid"/>
            <a:round/>
            <a:headEnd len="med" w="med" type="none"/>
            <a:tailEnd len="med" w="med" type="triangle"/>
          </a:ln>
        </p:spPr>
      </p:cxnSp>
      <p:cxnSp>
        <p:nvCxnSpPr>
          <p:cNvPr id="332" name="Google Shape;332;p44"/>
          <p:cNvCxnSpPr/>
          <p:nvPr/>
        </p:nvCxnSpPr>
        <p:spPr>
          <a:xfrm>
            <a:off x="4984225" y="5421450"/>
            <a:ext cx="1199100" cy="1199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838200" y="365125"/>
            <a:ext cx="10515600" cy="193126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000" u="none" cap="none" strike="noStrike">
                <a:solidFill>
                  <a:schemeClr val="dk1"/>
                </a:solidFill>
                <a:latin typeface="Calibri"/>
                <a:ea typeface="Calibri"/>
                <a:cs typeface="Calibri"/>
                <a:sym typeface="Calibri"/>
              </a:rPr>
              <a:t>Lay the system down with Front Panel facing downward and Install the processing board</a:t>
            </a:r>
            <a:r>
              <a:rPr lang="en-US" sz="2000"/>
              <a:t> with </a:t>
            </a:r>
            <a:br>
              <a:rPr b="0" i="0" lang="en-US" sz="2000" u="none" cap="none" strike="noStrike">
                <a:solidFill>
                  <a:schemeClr val="dk1"/>
                </a:solidFill>
                <a:latin typeface="Calibri"/>
                <a:ea typeface="Calibri"/>
                <a:cs typeface="Calibri"/>
                <a:sym typeface="Calibri"/>
              </a:rPr>
            </a:br>
            <a:r>
              <a:rPr b="0" i="0" lang="en-US" sz="2000" u="none" cap="none" strike="noStrike">
                <a:solidFill>
                  <a:srgbClr val="FF0000"/>
                </a:solidFill>
                <a:latin typeface="Calibri"/>
                <a:ea typeface="Calibri"/>
                <a:cs typeface="Calibri"/>
                <a:sym typeface="Calibri"/>
              </a:rPr>
              <a:t>CH M3-5</a:t>
            </a:r>
            <a:r>
              <a:rPr lang="en-US" sz="2000">
                <a:solidFill>
                  <a:srgbClr val="000000"/>
                </a:solidFill>
              </a:rPr>
              <a:t>.</a:t>
            </a:r>
            <a:r>
              <a:rPr b="0" i="0" lang="en-US" sz="2000" u="none" cap="none" strike="noStrike">
                <a:solidFill>
                  <a:schemeClr val="dk1"/>
                </a:solidFill>
                <a:latin typeface="Calibri"/>
                <a:ea typeface="Calibri"/>
                <a:cs typeface="Calibri"/>
                <a:sym typeface="Calibri"/>
              </a:rPr>
              <a:t>  Make sure you remove the LCD protective screen film</a:t>
            </a:r>
            <a:r>
              <a:rPr lang="en-US" sz="2000"/>
              <a:t> </a:t>
            </a:r>
            <a:r>
              <a:rPr b="0" i="0" lang="en-US" sz="2000" u="none" cap="none" strike="noStrike">
                <a:solidFill>
                  <a:schemeClr val="dk1"/>
                </a:solidFill>
                <a:latin typeface="Calibri"/>
                <a:ea typeface="Calibri"/>
                <a:cs typeface="Calibri"/>
                <a:sym typeface="Calibri"/>
              </a:rPr>
              <a:t>before installing the board. </a:t>
            </a:r>
            <a:br>
              <a:rPr b="0" i="0" lang="en-US" sz="2000" u="none" cap="none" strike="noStrike">
                <a:solidFill>
                  <a:schemeClr val="dk1"/>
                </a:solidFill>
                <a:latin typeface="Calibri"/>
                <a:ea typeface="Calibri"/>
                <a:cs typeface="Calibri"/>
                <a:sym typeface="Calibri"/>
              </a:rPr>
            </a:br>
            <a:r>
              <a:rPr lang="en-US" sz="2000"/>
              <a:t>H</a:t>
            </a:r>
            <a:r>
              <a:rPr b="0" i="0" lang="en-US" sz="2000" u="none" cap="none" strike="noStrike">
                <a:solidFill>
                  <a:schemeClr val="dk1"/>
                </a:solidFill>
                <a:latin typeface="Calibri"/>
                <a:ea typeface="Calibri"/>
                <a:cs typeface="Calibri"/>
                <a:sym typeface="Calibri"/>
              </a:rPr>
              <a:t>ere is a </a:t>
            </a:r>
            <a:r>
              <a:rPr lang="en-US" sz="2000"/>
              <a:t>detailed</a:t>
            </a:r>
            <a:r>
              <a:rPr b="0" i="0" lang="en-US" sz="2000" u="none" cap="none" strike="noStrike">
                <a:solidFill>
                  <a:schemeClr val="dk1"/>
                </a:solidFill>
                <a:latin typeface="Calibri"/>
                <a:ea typeface="Calibri"/>
                <a:cs typeface="Calibri"/>
                <a:sym typeface="Calibri"/>
              </a:rPr>
              <a:t> picture of </a:t>
            </a:r>
            <a:r>
              <a:rPr lang="en-US" sz="2000"/>
              <a:t>the circuit board layout</a:t>
            </a:r>
            <a:r>
              <a:rPr b="0" i="0" lang="en-US" sz="2000" u="none" cap="none" strike="noStrike">
                <a:solidFill>
                  <a:schemeClr val="dk1"/>
                </a:solidFill>
                <a:latin typeface="Calibri"/>
                <a:ea typeface="Calibri"/>
                <a:cs typeface="Calibri"/>
                <a:sym typeface="Calibri"/>
              </a:rPr>
              <a:t>. The </a:t>
            </a:r>
            <a:r>
              <a:rPr lang="en-US" sz="2000"/>
              <a:t>t</a:t>
            </a:r>
            <a:r>
              <a:rPr b="0" i="0" lang="en-US" sz="2000" u="none" cap="none" strike="noStrike">
                <a:solidFill>
                  <a:schemeClr val="dk1"/>
                </a:solidFill>
                <a:latin typeface="Calibri"/>
                <a:ea typeface="Calibri"/>
                <a:cs typeface="Calibri"/>
                <a:sym typeface="Calibri"/>
              </a:rPr>
              <a:t>op of picture is the riser and z-axis motor:</a:t>
            </a:r>
            <a:br>
              <a:rPr b="0" i="0" lang="en-US" sz="2000" u="none" cap="none" strike="noStrike">
                <a:solidFill>
                  <a:schemeClr val="dk1"/>
                </a:solidFill>
                <a:latin typeface="Calibri"/>
                <a:ea typeface="Calibri"/>
                <a:cs typeface="Calibri"/>
                <a:sym typeface="Calibri"/>
              </a:rPr>
            </a:br>
            <a:r>
              <a:rPr b="0" i="0" lang="en-US" sz="2000" u="sng" cap="none" strike="noStrike">
                <a:solidFill>
                  <a:schemeClr val="hlink"/>
                </a:solidFill>
                <a:latin typeface="Calibri"/>
                <a:ea typeface="Calibri"/>
                <a:cs typeface="Calibri"/>
                <a:sym typeface="Calibri"/>
                <a:hlinkClick r:id="rId3"/>
              </a:rPr>
              <a:t>https://drive.google.com/open?id=0Bzke6lBHG_z5dm5RdDdJTHRRMDQ</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p:txBody>
      </p:sp>
      <p:pic>
        <p:nvPicPr>
          <p:cNvPr id="338" name="Google Shape;338;p45"/>
          <p:cNvPicPr preferRelativeResize="0"/>
          <p:nvPr/>
        </p:nvPicPr>
        <p:blipFill rotWithShape="1">
          <a:blip r:embed="rId4">
            <a:alphaModFix/>
          </a:blip>
          <a:srcRect b="0" l="0" r="0" t="0"/>
          <a:stretch/>
        </p:blipFill>
        <p:spPr>
          <a:xfrm>
            <a:off x="381000" y="2640085"/>
            <a:ext cx="5181600" cy="3886200"/>
          </a:xfrm>
          <a:prstGeom prst="rect">
            <a:avLst/>
          </a:prstGeom>
          <a:noFill/>
          <a:ln>
            <a:noFill/>
          </a:ln>
        </p:spPr>
      </p:pic>
      <p:pic>
        <p:nvPicPr>
          <p:cNvPr id="339" name="Google Shape;339;p45"/>
          <p:cNvPicPr preferRelativeResize="0"/>
          <p:nvPr/>
        </p:nvPicPr>
        <p:blipFill rotWithShape="1">
          <a:blip r:embed="rId5">
            <a:alphaModFix/>
          </a:blip>
          <a:srcRect b="0" l="0" r="0" t="0"/>
          <a:stretch/>
        </p:blipFill>
        <p:spPr>
          <a:xfrm>
            <a:off x="6286500" y="2556958"/>
            <a:ext cx="5181600" cy="3886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800" u="none" cap="none" strike="noStrike">
                <a:solidFill>
                  <a:schemeClr val="dk1"/>
                </a:solidFill>
                <a:latin typeface="Calibri"/>
                <a:ea typeface="Calibri"/>
                <a:cs typeface="Calibri"/>
                <a:sym typeface="Calibri"/>
              </a:rPr>
              <a:t>Install the SD card reader </a:t>
            </a:r>
            <a:r>
              <a:rPr lang="en-US" sz="2800"/>
              <a:t>on</a:t>
            </a:r>
            <a:r>
              <a:rPr b="0" i="0" lang="en-US" sz="2800" u="none" cap="none" strike="noStrike">
                <a:solidFill>
                  <a:schemeClr val="dk1"/>
                </a:solidFill>
                <a:latin typeface="Calibri"/>
                <a:ea typeface="Calibri"/>
                <a:cs typeface="Calibri"/>
                <a:sym typeface="Calibri"/>
              </a:rPr>
              <a:t> </a:t>
            </a:r>
            <a:r>
              <a:rPr lang="en-US" sz="2800"/>
              <a:t>the</a:t>
            </a:r>
            <a:r>
              <a:rPr b="0" i="0" lang="en-US" sz="2800" u="none" cap="none" strike="noStrike">
                <a:solidFill>
                  <a:schemeClr val="dk1"/>
                </a:solidFill>
                <a:latin typeface="Calibri"/>
                <a:ea typeface="Calibri"/>
                <a:cs typeface="Calibri"/>
                <a:sym typeface="Calibri"/>
              </a:rPr>
              <a:t> included metal plate</a:t>
            </a:r>
            <a:r>
              <a:rPr lang="en-US" sz="2800"/>
              <a:t> </a:t>
            </a:r>
            <a:r>
              <a:rPr b="0" i="0" lang="en-US" sz="2800" u="none" cap="none" strike="noStrike">
                <a:solidFill>
                  <a:schemeClr val="dk1"/>
                </a:solidFill>
                <a:latin typeface="Calibri"/>
                <a:ea typeface="Calibri"/>
                <a:cs typeface="Calibri"/>
                <a:sym typeface="Calibri"/>
              </a:rPr>
              <a:t>with </a:t>
            </a:r>
            <a:r>
              <a:rPr b="0" i="0" lang="en-US" sz="2800" u="none" cap="none" strike="noStrike">
                <a:solidFill>
                  <a:srgbClr val="FF0000"/>
                </a:solidFill>
                <a:latin typeface="Calibri"/>
                <a:ea typeface="Calibri"/>
                <a:cs typeface="Calibri"/>
                <a:sym typeface="Calibri"/>
              </a:rPr>
              <a:t>4 CH M3-5</a:t>
            </a:r>
            <a:r>
              <a:rPr b="0" i="0" lang="en-US" sz="2800" u="none" cap="none" strike="noStrike">
                <a:solidFill>
                  <a:schemeClr val="dk1"/>
                </a:solidFill>
                <a:latin typeface="Calibri"/>
                <a:ea typeface="Calibri"/>
                <a:cs typeface="Calibri"/>
                <a:sym typeface="Calibri"/>
              </a:rPr>
              <a:t> screws. </a:t>
            </a:r>
            <a:r>
              <a:rPr lang="en-US" sz="2800"/>
              <a:t>P</a:t>
            </a:r>
            <a:r>
              <a:rPr b="0" i="0" lang="en-US" sz="2800" u="none" cap="none" strike="noStrike">
                <a:solidFill>
                  <a:schemeClr val="dk1"/>
                </a:solidFill>
                <a:latin typeface="Calibri"/>
                <a:ea typeface="Calibri"/>
                <a:cs typeface="Calibri"/>
                <a:sym typeface="Calibri"/>
              </a:rPr>
              <a:t>lug the SD reader pins into the main board and secure the plate to t</a:t>
            </a:r>
            <a:r>
              <a:rPr lang="en-US" sz="2800"/>
              <a:t>he </a:t>
            </a:r>
            <a:r>
              <a:rPr lang="en-US" sz="2800">
                <a:solidFill>
                  <a:srgbClr val="FF0000"/>
                </a:solidFill>
              </a:rPr>
              <a:t>Front Panel</a:t>
            </a:r>
            <a:r>
              <a:rPr lang="en-US" sz="2800"/>
              <a:t> </a:t>
            </a:r>
            <a:r>
              <a:rPr b="0" i="0" lang="en-US" sz="2800" u="none" cap="none" strike="noStrike">
                <a:solidFill>
                  <a:schemeClr val="dk1"/>
                </a:solidFill>
                <a:latin typeface="Calibri"/>
                <a:ea typeface="Calibri"/>
                <a:cs typeface="Calibri"/>
                <a:sym typeface="Calibri"/>
              </a:rPr>
              <a:t>with 2 </a:t>
            </a:r>
            <a:r>
              <a:rPr b="0" i="0" lang="en-US" sz="2800" u="none" cap="none" strike="noStrike">
                <a:solidFill>
                  <a:srgbClr val="FF0000"/>
                </a:solidFill>
                <a:latin typeface="Calibri"/>
                <a:ea typeface="Calibri"/>
                <a:cs typeface="Calibri"/>
                <a:sym typeface="Calibri"/>
              </a:rPr>
              <a:t>CH M3-5</a:t>
            </a:r>
            <a:r>
              <a:rPr b="0" i="0" lang="en-US" sz="2800" u="none" cap="none" strike="noStrike">
                <a:solidFill>
                  <a:schemeClr val="dk1"/>
                </a:solidFill>
                <a:latin typeface="Calibri"/>
                <a:ea typeface="Calibri"/>
                <a:cs typeface="Calibri"/>
                <a:sym typeface="Calibri"/>
              </a:rPr>
              <a:t> screws</a:t>
            </a:r>
            <a:endParaRPr b="0" i="0" sz="2800" u="none" cap="none" strike="noStrike">
              <a:solidFill>
                <a:schemeClr val="dk1"/>
              </a:solidFill>
              <a:latin typeface="Calibri"/>
              <a:ea typeface="Calibri"/>
              <a:cs typeface="Calibri"/>
              <a:sym typeface="Calibri"/>
            </a:endParaRPr>
          </a:p>
        </p:txBody>
      </p:sp>
      <p:pic>
        <p:nvPicPr>
          <p:cNvPr id="345" name="Google Shape;345;p46"/>
          <p:cNvPicPr preferRelativeResize="0"/>
          <p:nvPr>
            <p:ph idx="1" type="body"/>
          </p:nvPr>
        </p:nvPicPr>
        <p:blipFill rotWithShape="1">
          <a:blip r:embed="rId3">
            <a:alphaModFix/>
          </a:blip>
          <a:srcRect b="0" l="0" r="0" t="0"/>
          <a:stretch/>
        </p:blipFill>
        <p:spPr>
          <a:xfrm>
            <a:off x="838200" y="2128075"/>
            <a:ext cx="5181600" cy="3746438"/>
          </a:xfrm>
          <a:prstGeom prst="rect">
            <a:avLst/>
          </a:prstGeom>
          <a:noFill/>
          <a:ln>
            <a:noFill/>
          </a:ln>
        </p:spPr>
      </p:pic>
      <p:pic>
        <p:nvPicPr>
          <p:cNvPr id="346" name="Google Shape;346;p46"/>
          <p:cNvPicPr preferRelativeResize="0"/>
          <p:nvPr/>
        </p:nvPicPr>
        <p:blipFill rotWithShape="1">
          <a:blip r:embed="rId4">
            <a:alphaModFix/>
          </a:blip>
          <a:srcRect b="0" l="0" r="0" t="0"/>
          <a:stretch/>
        </p:blipFill>
        <p:spPr>
          <a:xfrm>
            <a:off x="4379912" y="4430332"/>
            <a:ext cx="2024108" cy="2427668"/>
          </a:xfrm>
          <a:prstGeom prst="rect">
            <a:avLst/>
          </a:prstGeom>
          <a:noFill/>
          <a:ln>
            <a:noFill/>
          </a:ln>
        </p:spPr>
      </p:pic>
      <p:pic>
        <p:nvPicPr>
          <p:cNvPr id="347" name="Google Shape;347;p46"/>
          <p:cNvPicPr preferRelativeResize="0"/>
          <p:nvPr>
            <p:ph idx="2" type="body"/>
          </p:nvPr>
        </p:nvPicPr>
        <p:blipFill rotWithShape="1">
          <a:blip r:embed="rId5">
            <a:alphaModFix/>
          </a:blip>
          <a:srcRect b="0" l="0" r="0" t="0"/>
          <a:stretch/>
        </p:blipFill>
        <p:spPr>
          <a:xfrm>
            <a:off x="6762750" y="2615406"/>
            <a:ext cx="4000500" cy="2771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838200" y="365125"/>
            <a:ext cx="10515600" cy="188970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Secure the </a:t>
            </a:r>
            <a:r>
              <a:rPr b="0" i="0" lang="en-US" sz="2400" u="none" cap="none" strike="noStrike">
                <a:solidFill>
                  <a:srgbClr val="FF0000"/>
                </a:solidFill>
                <a:latin typeface="Calibri"/>
                <a:ea typeface="Calibri"/>
                <a:cs typeface="Calibri"/>
                <a:sym typeface="Calibri"/>
              </a:rPr>
              <a:t>Power Board </a:t>
            </a:r>
            <a:r>
              <a:rPr b="0" i="0" lang="en-US" sz="2400" u="none" cap="none" strike="noStrike">
                <a:solidFill>
                  <a:schemeClr val="dk1"/>
                </a:solidFill>
                <a:latin typeface="Calibri"/>
                <a:ea typeface="Calibri"/>
                <a:cs typeface="Calibri"/>
                <a:sym typeface="Calibri"/>
              </a:rPr>
              <a:t>(lower right picture)</a:t>
            </a:r>
            <a:r>
              <a:rPr lang="en-US" sz="2400"/>
              <a:t> </a:t>
            </a:r>
            <a:r>
              <a:rPr b="0" i="0" lang="en-US" sz="2400" u="none" cap="none" strike="noStrike">
                <a:solidFill>
                  <a:schemeClr val="dk1"/>
                </a:solidFill>
                <a:latin typeface="Calibri"/>
                <a:ea typeface="Calibri"/>
                <a:cs typeface="Calibri"/>
                <a:sym typeface="Calibri"/>
              </a:rPr>
              <a:t>using 4 </a:t>
            </a:r>
            <a:r>
              <a:rPr b="0" i="0" lang="en-US" sz="2400" u="none" cap="none" strike="noStrike">
                <a:solidFill>
                  <a:srgbClr val="FF0000"/>
                </a:solidFill>
                <a:latin typeface="Calibri"/>
                <a:ea typeface="Calibri"/>
                <a:cs typeface="Calibri"/>
                <a:sym typeface="Calibri"/>
              </a:rPr>
              <a:t>CH M3-5 </a:t>
            </a:r>
            <a:r>
              <a:rPr b="0" i="0" lang="en-US" sz="2400" u="none" cap="none" strike="noStrike">
                <a:solidFill>
                  <a:schemeClr val="dk1"/>
                </a:solidFill>
                <a:latin typeface="Calibri"/>
                <a:ea typeface="Calibri"/>
                <a:cs typeface="Calibri"/>
                <a:sym typeface="Calibri"/>
              </a:rPr>
              <a:t>screws.</a:t>
            </a:r>
            <a:br>
              <a:rPr b="0" i="0" lang="en-US" sz="2400" u="none" cap="none" strike="noStrike">
                <a:solidFill>
                  <a:schemeClr val="dk1"/>
                </a:solidFill>
                <a:latin typeface="Calibri"/>
                <a:ea typeface="Calibri"/>
                <a:cs typeface="Calibri"/>
                <a:sym typeface="Calibri"/>
              </a:rPr>
            </a:br>
            <a:r>
              <a:rPr lang="en-US" sz="2400"/>
              <a:t>H</a:t>
            </a:r>
            <a:r>
              <a:rPr b="0" i="0" lang="en-US" sz="2400" u="none" cap="none" strike="noStrike">
                <a:solidFill>
                  <a:schemeClr val="dk1"/>
                </a:solidFill>
                <a:latin typeface="Calibri"/>
                <a:ea typeface="Calibri"/>
                <a:cs typeface="Calibri"/>
                <a:sym typeface="Calibri"/>
              </a:rPr>
              <a:t>ere is a </a:t>
            </a:r>
            <a:r>
              <a:rPr lang="en-US" sz="2400"/>
              <a:t>detailed</a:t>
            </a:r>
            <a:r>
              <a:rPr b="0" i="0" lang="en-US" sz="2400" u="none" cap="none" strike="noStrike">
                <a:solidFill>
                  <a:schemeClr val="dk1"/>
                </a:solidFill>
                <a:latin typeface="Calibri"/>
                <a:ea typeface="Calibri"/>
                <a:cs typeface="Calibri"/>
                <a:sym typeface="Calibri"/>
              </a:rPr>
              <a:t> picture </a:t>
            </a:r>
            <a:r>
              <a:rPr lang="en-US" sz="2400"/>
              <a:t>of the circuit board layout</a:t>
            </a:r>
            <a:r>
              <a:rPr b="0" i="0" lang="en-US" sz="2400" u="none" cap="none" strike="noStrike">
                <a:solidFill>
                  <a:schemeClr val="dk1"/>
                </a:solidFill>
                <a:latin typeface="Calibri"/>
                <a:ea typeface="Calibri"/>
                <a:cs typeface="Calibri"/>
                <a:sym typeface="Calibri"/>
              </a:rPr>
              <a:t>. T</a:t>
            </a:r>
            <a:r>
              <a:rPr lang="en-US" sz="2400"/>
              <a:t>he t</a:t>
            </a:r>
            <a:r>
              <a:rPr b="0" i="0" lang="en-US" sz="2400" u="none" cap="none" strike="noStrike">
                <a:solidFill>
                  <a:schemeClr val="dk1"/>
                </a:solidFill>
                <a:latin typeface="Calibri"/>
                <a:ea typeface="Calibri"/>
                <a:cs typeface="Calibri"/>
                <a:sym typeface="Calibri"/>
              </a:rPr>
              <a:t>op of picture is the Riser and </a:t>
            </a:r>
            <a:r>
              <a:rPr b="0" i="0" lang="en-US" sz="2400" u="none" cap="none" strike="noStrike">
                <a:solidFill>
                  <a:srgbClr val="FF0000"/>
                </a:solidFill>
                <a:latin typeface="Calibri"/>
                <a:ea typeface="Calibri"/>
                <a:cs typeface="Calibri"/>
                <a:sym typeface="Calibri"/>
              </a:rPr>
              <a:t>Z-Axis</a:t>
            </a:r>
            <a:r>
              <a:rPr b="0" i="0" lang="en-US" sz="2400" u="none" cap="none" strike="noStrike">
                <a:solidFill>
                  <a:schemeClr val="dk1"/>
                </a:solidFill>
                <a:latin typeface="Calibri"/>
                <a:ea typeface="Calibri"/>
                <a:cs typeface="Calibri"/>
                <a:sym typeface="Calibri"/>
              </a:rPr>
              <a:t> motor:</a:t>
            </a:r>
            <a:br>
              <a:rPr b="0" i="0" lang="en-US" sz="2400" u="none" cap="none" strike="noStrike">
                <a:solidFill>
                  <a:schemeClr val="dk1"/>
                </a:solidFill>
                <a:latin typeface="Calibri"/>
                <a:ea typeface="Calibri"/>
                <a:cs typeface="Calibri"/>
                <a:sym typeface="Calibri"/>
              </a:rPr>
            </a:br>
            <a:r>
              <a:rPr b="0" i="0" lang="en-US" sz="2400" u="sng" cap="none" strike="noStrike">
                <a:solidFill>
                  <a:schemeClr val="hlink"/>
                </a:solidFill>
                <a:latin typeface="Calibri"/>
                <a:ea typeface="Calibri"/>
                <a:cs typeface="Calibri"/>
                <a:sym typeface="Calibri"/>
                <a:hlinkClick r:id="rId3"/>
              </a:rPr>
              <a:t>https://drive.google.com/open?id=0Bzke6lBHG_z5dm5RdDdJTHRRMDQ</a:t>
            </a:r>
            <a:r>
              <a:rPr b="0" i="0" lang="en-US" sz="2400" u="none" cap="none" strike="noStrike">
                <a:solidFill>
                  <a:schemeClr val="dk1"/>
                </a:solidFill>
                <a:latin typeface="Calibri"/>
                <a:ea typeface="Calibri"/>
                <a:cs typeface="Calibri"/>
                <a:sym typeface="Calibri"/>
              </a:rPr>
              <a:t>  (Reshoot)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353" name="Google Shape;353;p47"/>
          <p:cNvPicPr preferRelativeResize="0"/>
          <p:nvPr>
            <p:ph idx="2" type="body"/>
          </p:nvPr>
        </p:nvPicPr>
        <p:blipFill rotWithShape="1">
          <a:blip r:embed="rId4">
            <a:alphaModFix/>
          </a:blip>
          <a:srcRect b="0" l="0" r="0" t="0"/>
          <a:stretch/>
        </p:blipFill>
        <p:spPr>
          <a:xfrm rot="10800000">
            <a:off x="25" y="2372525"/>
            <a:ext cx="3216000" cy="2412000"/>
          </a:xfrm>
          <a:prstGeom prst="rect">
            <a:avLst/>
          </a:prstGeom>
          <a:noFill/>
          <a:ln>
            <a:noFill/>
          </a:ln>
        </p:spPr>
      </p:pic>
      <p:pic>
        <p:nvPicPr>
          <p:cNvPr id="354" name="Google Shape;354;p47"/>
          <p:cNvPicPr preferRelativeResize="0"/>
          <p:nvPr/>
        </p:nvPicPr>
        <p:blipFill rotWithShape="1">
          <a:blip r:embed="rId5">
            <a:alphaModFix/>
          </a:blip>
          <a:srcRect b="0" l="0" r="0" t="0"/>
          <a:stretch/>
        </p:blipFill>
        <p:spPr>
          <a:xfrm>
            <a:off x="3216025" y="3476600"/>
            <a:ext cx="4233300" cy="3174900"/>
          </a:xfrm>
          <a:prstGeom prst="rect">
            <a:avLst/>
          </a:prstGeom>
          <a:noFill/>
          <a:ln>
            <a:noFill/>
          </a:ln>
        </p:spPr>
      </p:pic>
      <p:pic>
        <p:nvPicPr>
          <p:cNvPr id="355" name="Google Shape;355;p47"/>
          <p:cNvPicPr preferRelativeResize="0"/>
          <p:nvPr/>
        </p:nvPicPr>
        <p:blipFill>
          <a:blip r:embed="rId6">
            <a:alphaModFix/>
          </a:blip>
          <a:stretch>
            <a:fillRect/>
          </a:stretch>
        </p:blipFill>
        <p:spPr>
          <a:xfrm>
            <a:off x="7508150" y="3189151"/>
            <a:ext cx="4233275" cy="3046425"/>
          </a:xfrm>
          <a:prstGeom prst="rect">
            <a:avLst/>
          </a:prstGeom>
          <a:noFill/>
          <a:ln>
            <a:noFill/>
          </a:ln>
        </p:spPr>
      </p:pic>
      <p:sp>
        <p:nvSpPr>
          <p:cNvPr id="356" name="Google Shape;356;p47"/>
          <p:cNvSpPr txBox="1"/>
          <p:nvPr/>
        </p:nvSpPr>
        <p:spPr>
          <a:xfrm>
            <a:off x="4419375" y="3913300"/>
            <a:ext cx="2151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Top of </a:t>
            </a:r>
            <a:r>
              <a:rPr lang="en-US">
                <a:solidFill>
                  <a:srgbClr val="FF0000"/>
                </a:solidFill>
              </a:rPr>
              <a:t>Front Panel</a:t>
            </a:r>
            <a:endParaRPr>
              <a:solidFill>
                <a:srgbClr val="FF0000"/>
              </a:solidFill>
            </a:endParaRPr>
          </a:p>
        </p:txBody>
      </p:sp>
      <p:sp>
        <p:nvSpPr>
          <p:cNvPr id="357" name="Google Shape;357;p47"/>
          <p:cNvSpPr txBox="1"/>
          <p:nvPr/>
        </p:nvSpPr>
        <p:spPr>
          <a:xfrm>
            <a:off x="4167125" y="6099675"/>
            <a:ext cx="2151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Bottom </a:t>
            </a:r>
            <a:r>
              <a:rPr lang="en-US">
                <a:solidFill>
                  <a:srgbClr val="FF0000"/>
                </a:solidFill>
              </a:rPr>
              <a:t>of Front Panel</a:t>
            </a:r>
            <a:endParaRPr>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838200" y="365125"/>
            <a:ext cx="10515600" cy="2730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Secure the</a:t>
            </a:r>
            <a:r>
              <a:rPr lang="en-US" sz="2400"/>
              <a:t> Control Knob</a:t>
            </a:r>
            <a:r>
              <a:rPr b="0" i="0" lang="en-US" sz="2400" u="none" cap="none" strike="noStrike">
                <a:solidFill>
                  <a:schemeClr val="dk1"/>
                </a:solidFill>
                <a:latin typeface="Calibri"/>
                <a:ea typeface="Calibri"/>
                <a:cs typeface="Calibri"/>
                <a:sym typeface="Calibri"/>
              </a:rPr>
              <a:t> </a:t>
            </a:r>
            <a:r>
              <a:rPr lang="en-US" sz="2400"/>
              <a:t>through the large hole </a:t>
            </a:r>
            <a:r>
              <a:rPr b="0" i="0" lang="en-US" sz="2400" u="none" cap="none" strike="noStrike">
                <a:solidFill>
                  <a:schemeClr val="dk1"/>
                </a:solidFill>
                <a:latin typeface="Calibri"/>
                <a:ea typeface="Calibri"/>
                <a:cs typeface="Calibri"/>
                <a:sym typeface="Calibri"/>
              </a:rPr>
              <a:t>using </a:t>
            </a:r>
            <a:r>
              <a:rPr b="0" i="0" lang="en-US" sz="2400" u="none" cap="none" strike="noStrike">
                <a:solidFill>
                  <a:srgbClr val="FF0000"/>
                </a:solidFill>
                <a:latin typeface="Calibri"/>
                <a:ea typeface="Calibri"/>
                <a:cs typeface="Calibri"/>
                <a:sym typeface="Calibri"/>
              </a:rPr>
              <a:t>CH M3-5</a:t>
            </a:r>
            <a:r>
              <a:rPr b="0" i="0" lang="en-US" sz="2400" u="none" cap="none" strike="noStrike">
                <a:solidFill>
                  <a:schemeClr val="dk1"/>
                </a:solidFill>
                <a:latin typeface="Calibri"/>
                <a:ea typeface="Calibri"/>
                <a:cs typeface="Calibri"/>
                <a:sym typeface="Calibri"/>
              </a:rPr>
              <a:t> screws</a:t>
            </a:r>
            <a:br>
              <a:rPr b="0" i="0" lang="en-US" sz="2400" u="none" cap="none" strike="noStrike">
                <a:solidFill>
                  <a:schemeClr val="dk1"/>
                </a:solidFill>
                <a:latin typeface="Calibri"/>
                <a:ea typeface="Calibri"/>
                <a:cs typeface="Calibri"/>
                <a:sym typeface="Calibri"/>
              </a:rPr>
            </a:br>
            <a:r>
              <a:rPr lang="en-US" sz="2400"/>
              <a:t>Here is a detailed picture of the circuit board layout. The top of picture is the Riser and </a:t>
            </a:r>
            <a:r>
              <a:rPr lang="en-US" sz="2400">
                <a:solidFill>
                  <a:srgbClr val="FF0000"/>
                </a:solidFill>
              </a:rPr>
              <a:t>Z-Axis</a:t>
            </a:r>
            <a:r>
              <a:rPr lang="en-US" sz="2400"/>
              <a:t> motor:</a:t>
            </a:r>
            <a:br>
              <a:rPr b="0" i="0" lang="en-US" sz="2400" u="none" cap="none" strike="noStrike">
                <a:solidFill>
                  <a:schemeClr val="dk1"/>
                </a:solidFill>
                <a:latin typeface="Calibri"/>
                <a:ea typeface="Calibri"/>
                <a:cs typeface="Calibri"/>
                <a:sym typeface="Calibri"/>
              </a:rPr>
            </a:br>
            <a:r>
              <a:rPr b="0" i="0" lang="en-US" sz="2400" u="sng" cap="none" strike="noStrike">
                <a:solidFill>
                  <a:schemeClr val="hlink"/>
                </a:solidFill>
                <a:latin typeface="Calibri"/>
                <a:ea typeface="Calibri"/>
                <a:cs typeface="Calibri"/>
                <a:sym typeface="Calibri"/>
                <a:hlinkClick r:id="rId3"/>
              </a:rPr>
              <a:t>https://drive.google.com/open?id=0Bzke6lBHG_z5dm5RdDdJTHRRMDQ</a:t>
            </a:r>
            <a:r>
              <a:rPr b="0" i="0" lang="en-US" sz="2400" u="none" cap="none" strike="noStrike">
                <a:solidFill>
                  <a:schemeClr val="dk1"/>
                </a:solidFill>
                <a:latin typeface="Calibri"/>
                <a:ea typeface="Calibri"/>
                <a:cs typeface="Calibri"/>
                <a:sym typeface="Calibri"/>
              </a:rPr>
              <a:t>  (Reshoot)</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b="1" lang="en-US" sz="2400" u="sng"/>
              <a:t>For circuit board installation, you can view video: </a:t>
            </a:r>
            <a:r>
              <a:rPr lang="en-US" sz="2400" u="sng">
                <a:solidFill>
                  <a:schemeClr val="hlink"/>
                </a:solidFill>
                <a:hlinkClick r:id="rId4"/>
              </a:rPr>
              <a:t>https://www.youtube.com/watch?v=i9Qfwfzho98</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363" name="Google Shape;363;p48"/>
          <p:cNvPicPr preferRelativeResize="0"/>
          <p:nvPr/>
        </p:nvPicPr>
        <p:blipFill rotWithShape="1">
          <a:blip r:embed="rId5">
            <a:alphaModFix/>
          </a:blip>
          <a:srcRect b="0" l="0" r="0" t="0"/>
          <a:stretch/>
        </p:blipFill>
        <p:spPr>
          <a:xfrm>
            <a:off x="781076" y="3096001"/>
            <a:ext cx="4573800" cy="3430200"/>
          </a:xfrm>
          <a:prstGeom prst="rect">
            <a:avLst/>
          </a:prstGeom>
          <a:noFill/>
          <a:ln>
            <a:noFill/>
          </a:ln>
        </p:spPr>
      </p:pic>
      <p:pic>
        <p:nvPicPr>
          <p:cNvPr id="364" name="Google Shape;364;p48"/>
          <p:cNvPicPr preferRelativeResize="0"/>
          <p:nvPr>
            <p:ph idx="2" type="body"/>
          </p:nvPr>
        </p:nvPicPr>
        <p:blipFill rotWithShape="1">
          <a:blip r:embed="rId6">
            <a:alphaModFix/>
          </a:blip>
          <a:srcRect b="0" l="0" r="0" t="0"/>
          <a:stretch/>
        </p:blipFill>
        <p:spPr>
          <a:xfrm>
            <a:off x="7051182" y="3095997"/>
            <a:ext cx="3905100" cy="3324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Locate the Galvo/Laser Fixture box from the package</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2400"/>
              <a:t>Carefully open the box and remove Galvo Laser Fixture</a:t>
            </a:r>
            <a:br>
              <a:rPr b="0" i="0" lang="en-US" sz="2400" u="none" cap="none" strike="noStrike">
                <a:solidFill>
                  <a:schemeClr val="dk1"/>
                </a:solidFill>
                <a:latin typeface="Calibri"/>
                <a:ea typeface="Calibri"/>
                <a:cs typeface="Calibri"/>
                <a:sym typeface="Calibri"/>
              </a:rPr>
            </a:br>
            <a:r>
              <a:rPr b="1" i="0" lang="en-US" sz="2400" u="none" cap="none" strike="noStrike">
                <a:solidFill>
                  <a:srgbClr val="FF0000"/>
                </a:solidFill>
                <a:latin typeface="Calibri"/>
                <a:ea typeface="Calibri"/>
                <a:cs typeface="Calibri"/>
                <a:sym typeface="Calibri"/>
              </a:rPr>
              <a:t>DO NOT TOUCH GALVO MIRROR or LASER FRONT ELEMENT</a:t>
            </a:r>
            <a:endParaRPr b="1" i="0" sz="2400" u="none" cap="none" strike="noStrike">
              <a:solidFill>
                <a:srgbClr val="FF0000"/>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b="1" sz="2400">
              <a:solidFill>
                <a:srgbClr val="FF0000"/>
              </a:solidFill>
            </a:endParaRPr>
          </a:p>
        </p:txBody>
      </p:sp>
      <p:pic>
        <p:nvPicPr>
          <p:cNvPr id="370" name="Google Shape;370;p49"/>
          <p:cNvPicPr preferRelativeResize="0"/>
          <p:nvPr/>
        </p:nvPicPr>
        <p:blipFill>
          <a:blip r:embed="rId3">
            <a:alphaModFix/>
          </a:blip>
          <a:stretch>
            <a:fillRect/>
          </a:stretch>
        </p:blipFill>
        <p:spPr>
          <a:xfrm>
            <a:off x="6153175" y="2017700"/>
            <a:ext cx="4876876" cy="4406900"/>
          </a:xfrm>
          <a:prstGeom prst="rect">
            <a:avLst/>
          </a:prstGeom>
          <a:noFill/>
          <a:ln>
            <a:noFill/>
          </a:ln>
        </p:spPr>
      </p:pic>
      <p:pic>
        <p:nvPicPr>
          <p:cNvPr id="371" name="Google Shape;371;p49"/>
          <p:cNvPicPr preferRelativeResize="0"/>
          <p:nvPr/>
        </p:nvPicPr>
        <p:blipFill>
          <a:blip r:embed="rId4">
            <a:alphaModFix/>
          </a:blip>
          <a:stretch>
            <a:fillRect/>
          </a:stretch>
        </p:blipFill>
        <p:spPr>
          <a:xfrm>
            <a:off x="838200" y="1789963"/>
            <a:ext cx="3986988" cy="4862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First </a:t>
            </a:r>
            <a:r>
              <a:rPr b="0" i="0" lang="en-US" sz="2400" u="none" cap="none" strike="noStrike">
                <a:solidFill>
                  <a:schemeClr val="dk1"/>
                </a:solidFill>
                <a:latin typeface="Calibri"/>
                <a:ea typeface="Calibri"/>
                <a:cs typeface="Calibri"/>
                <a:sym typeface="Calibri"/>
              </a:rPr>
              <a:t>con</a:t>
            </a:r>
            <a:r>
              <a:rPr lang="en-US" sz="2400"/>
              <a:t>nect</a:t>
            </a:r>
            <a:r>
              <a:rPr b="0" i="0" lang="en-US" sz="2400" u="none" cap="none" strike="noStrike">
                <a:solidFill>
                  <a:schemeClr val="dk1"/>
                </a:solidFill>
                <a:latin typeface="Calibri"/>
                <a:ea typeface="Calibri"/>
                <a:cs typeface="Calibri"/>
                <a:sym typeface="Calibri"/>
              </a:rPr>
              <a:t> the </a:t>
            </a:r>
            <a:r>
              <a:rPr b="0" i="0" lang="en-US" sz="2400" u="none" cap="none" strike="noStrike">
                <a:solidFill>
                  <a:srgbClr val="FF0000"/>
                </a:solidFill>
                <a:latin typeface="Calibri"/>
                <a:ea typeface="Calibri"/>
                <a:cs typeface="Calibri"/>
                <a:sym typeface="Calibri"/>
              </a:rPr>
              <a:t>Galvo </a:t>
            </a:r>
            <a:r>
              <a:rPr lang="en-US" sz="2400">
                <a:solidFill>
                  <a:srgbClr val="FF0000"/>
                </a:solidFill>
              </a:rPr>
              <a:t>Power Cables</a:t>
            </a:r>
            <a:r>
              <a:rPr lang="en-US" sz="2400"/>
              <a:t> to the </a:t>
            </a:r>
            <a:r>
              <a:rPr lang="en-US" sz="2400">
                <a:solidFill>
                  <a:srgbClr val="FF0000"/>
                </a:solidFill>
              </a:rPr>
              <a:t>X/Y Galvos</a:t>
            </a:r>
            <a:r>
              <a:rPr lang="en-US" sz="2400"/>
              <a:t> on the </a:t>
            </a:r>
            <a:r>
              <a:rPr lang="en-US" sz="2400">
                <a:solidFill>
                  <a:srgbClr val="FF0000"/>
                </a:solidFill>
              </a:rPr>
              <a:t>Fixture</a:t>
            </a:r>
            <a:r>
              <a:rPr lang="en-US" sz="2400"/>
              <a:t> and then</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Laser / Galvo</a:t>
            </a:r>
            <a:r>
              <a:rPr b="0" i="0" lang="en-US" sz="2400" u="none" cap="none" strike="noStrike">
                <a:solidFill>
                  <a:schemeClr val="dk1"/>
                </a:solidFill>
                <a:latin typeface="Calibri"/>
                <a:ea typeface="Calibri"/>
                <a:cs typeface="Calibri"/>
                <a:sym typeface="Calibri"/>
              </a:rPr>
              <a:t> set on the bottom panel</a:t>
            </a:r>
            <a:r>
              <a:rPr lang="en-US" sz="2400"/>
              <a:t> using</a:t>
            </a:r>
            <a:r>
              <a:rPr b="0" i="0" lang="en-US" sz="2400" u="none" cap="none" strike="noStrike">
                <a:solidFill>
                  <a:schemeClr val="dk1"/>
                </a:solidFill>
                <a:latin typeface="Calibri"/>
                <a:ea typeface="Calibri"/>
                <a:cs typeface="Calibri"/>
                <a:sym typeface="Calibri"/>
              </a:rPr>
              <a:t> 4 </a:t>
            </a:r>
            <a:r>
              <a:rPr b="0" i="0" lang="en-US" sz="2400" u="none" cap="none" strike="noStrike">
                <a:solidFill>
                  <a:srgbClr val="FF0000"/>
                </a:solidFill>
                <a:latin typeface="Calibri"/>
                <a:ea typeface="Calibri"/>
                <a:cs typeface="Calibri"/>
                <a:sym typeface="Calibri"/>
              </a:rPr>
              <a:t>CH M3-6 </a:t>
            </a:r>
            <a:r>
              <a:rPr lang="en-US" sz="2400"/>
              <a:t>screws, with the </a:t>
            </a:r>
            <a:r>
              <a:rPr lang="en-US" sz="2400">
                <a:solidFill>
                  <a:srgbClr val="FF0000"/>
                </a:solidFill>
              </a:rPr>
              <a:t>LASER</a:t>
            </a:r>
            <a:r>
              <a:rPr lang="en-US" sz="2400"/>
              <a:t> opposite the </a:t>
            </a:r>
            <a:r>
              <a:rPr lang="en-US" sz="2400">
                <a:solidFill>
                  <a:srgbClr val="FF0000"/>
                </a:solidFill>
              </a:rPr>
              <a:t>Galvo Driver boards</a:t>
            </a:r>
            <a:r>
              <a:rPr lang="en-US" sz="2400"/>
              <a:t>.</a:t>
            </a:r>
            <a:br>
              <a:rPr b="0" i="0" lang="en-US" sz="2400" u="none" cap="none" strike="noStrike">
                <a:solidFill>
                  <a:schemeClr val="dk1"/>
                </a:solidFill>
                <a:latin typeface="Calibri"/>
                <a:ea typeface="Calibri"/>
                <a:cs typeface="Calibri"/>
                <a:sym typeface="Calibri"/>
              </a:rPr>
            </a:br>
            <a:r>
              <a:rPr b="1" i="0" lang="en-US" sz="2400" u="none" cap="none" strike="noStrike">
                <a:solidFill>
                  <a:srgbClr val="FF0000"/>
                </a:solidFill>
                <a:latin typeface="Calibri"/>
                <a:ea typeface="Calibri"/>
                <a:cs typeface="Calibri"/>
                <a:sym typeface="Calibri"/>
              </a:rPr>
              <a:t>DO NOT TOUCH GALVO MIRROR or LASER FRONT ELEMENT</a:t>
            </a:r>
            <a:endParaRPr b="1" i="0" sz="2400" u="none" cap="none" strike="noStrike">
              <a:solidFill>
                <a:srgbClr val="FF0000"/>
              </a:solidFill>
              <a:latin typeface="Calibri"/>
              <a:ea typeface="Calibri"/>
              <a:cs typeface="Calibri"/>
              <a:sym typeface="Calibri"/>
            </a:endParaRPr>
          </a:p>
        </p:txBody>
      </p:sp>
      <p:pic>
        <p:nvPicPr>
          <p:cNvPr id="377" name="Google Shape;377;p50"/>
          <p:cNvPicPr preferRelativeResize="0"/>
          <p:nvPr>
            <p:ph idx="2" type="body"/>
          </p:nvPr>
        </p:nvPicPr>
        <p:blipFill rotWithShape="1">
          <a:blip r:embed="rId3">
            <a:alphaModFix/>
          </a:blip>
          <a:srcRect b="0" l="0" r="0" t="0"/>
          <a:stretch/>
        </p:blipFill>
        <p:spPr>
          <a:xfrm>
            <a:off x="6800850" y="2272469"/>
            <a:ext cx="4476600" cy="3600600"/>
          </a:xfrm>
          <a:prstGeom prst="rect">
            <a:avLst/>
          </a:prstGeom>
          <a:noFill/>
          <a:ln>
            <a:noFill/>
          </a:ln>
        </p:spPr>
      </p:pic>
      <p:pic>
        <p:nvPicPr>
          <p:cNvPr id="378" name="Google Shape;378;p50"/>
          <p:cNvPicPr preferRelativeResize="0"/>
          <p:nvPr>
            <p:ph idx="1" type="body"/>
          </p:nvPr>
        </p:nvPicPr>
        <p:blipFill rotWithShape="1">
          <a:blip r:embed="rId4">
            <a:alphaModFix/>
          </a:blip>
          <a:srcRect b="0" l="0" r="0" t="0"/>
          <a:stretch/>
        </p:blipFill>
        <p:spPr>
          <a:xfrm>
            <a:off x="1604975" y="2677344"/>
            <a:ext cx="3790800" cy="2962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495300" y="365125"/>
            <a:ext cx="10858500" cy="507047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100" u="none" cap="none" strike="noStrike">
                <a:solidFill>
                  <a:schemeClr val="dk1"/>
                </a:solidFill>
                <a:latin typeface="Calibri"/>
                <a:ea typeface="Calibri"/>
                <a:cs typeface="Calibri"/>
                <a:sym typeface="Calibri"/>
              </a:rPr>
              <a:t>Cabling:</a:t>
            </a:r>
            <a:br>
              <a:rPr b="0" i="0" lang="en-US" sz="3100" u="none" cap="none" strike="noStrike">
                <a:solidFill>
                  <a:schemeClr val="dk1"/>
                </a:solidFill>
                <a:latin typeface="Calibri"/>
                <a:ea typeface="Calibri"/>
                <a:cs typeface="Calibri"/>
                <a:sym typeface="Calibri"/>
              </a:rPr>
            </a:br>
            <a:br>
              <a:rPr b="0" i="0" lang="en-US" sz="3100" u="none" cap="none" strike="noStrike">
                <a:solidFill>
                  <a:schemeClr val="dk1"/>
                </a:solidFill>
                <a:latin typeface="Calibri"/>
                <a:ea typeface="Calibri"/>
                <a:cs typeface="Calibri"/>
                <a:sym typeface="Calibri"/>
              </a:rPr>
            </a:br>
            <a:r>
              <a:rPr b="0" i="0" lang="en-US" sz="3100" u="none" cap="none" strike="noStrike">
                <a:solidFill>
                  <a:schemeClr val="dk1"/>
                </a:solidFill>
                <a:latin typeface="Calibri"/>
                <a:ea typeface="Calibri"/>
                <a:cs typeface="Calibri"/>
                <a:sym typeface="Calibri"/>
              </a:rPr>
              <a:t>All cables have labels on them.</a:t>
            </a:r>
            <a:br>
              <a:rPr b="0" i="0" lang="en-US" sz="3100" u="none" cap="none" strike="noStrike">
                <a:solidFill>
                  <a:schemeClr val="dk1"/>
                </a:solidFill>
                <a:latin typeface="Calibri"/>
                <a:ea typeface="Calibri"/>
                <a:cs typeface="Calibri"/>
                <a:sym typeface="Calibri"/>
              </a:rPr>
            </a:br>
            <a:br>
              <a:rPr b="0" i="0" lang="en-US" sz="3100" u="none" cap="none" strike="noStrike">
                <a:solidFill>
                  <a:schemeClr val="dk1"/>
                </a:solidFill>
                <a:latin typeface="Calibri"/>
                <a:ea typeface="Calibri"/>
                <a:cs typeface="Calibri"/>
                <a:sym typeface="Calibri"/>
              </a:rPr>
            </a:br>
            <a:r>
              <a:rPr lang="en-US" sz="3100"/>
              <a:t>Connect each cable</a:t>
            </a:r>
            <a:r>
              <a:rPr b="0" i="0" lang="en-US" sz="3100" u="none" cap="none" strike="noStrike">
                <a:solidFill>
                  <a:schemeClr val="dk1"/>
                </a:solidFill>
                <a:latin typeface="Calibri"/>
                <a:ea typeface="Calibri"/>
                <a:cs typeface="Calibri"/>
                <a:sym typeface="Calibri"/>
              </a:rPr>
              <a:t> by looking at below pics and </a:t>
            </a:r>
            <a:r>
              <a:rPr b="0" i="0" lang="en-US" sz="3100" u="none" cap="none" strike="noStrike">
                <a:solidFill>
                  <a:srgbClr val="000000"/>
                </a:solidFill>
                <a:latin typeface="Calibri"/>
                <a:ea typeface="Calibri"/>
                <a:cs typeface="Calibri"/>
                <a:sym typeface="Calibri"/>
              </a:rPr>
              <a:t>matching the</a:t>
            </a:r>
            <a:r>
              <a:rPr b="0" i="0" lang="en-US" sz="3100" u="none" cap="none" strike="noStrike">
                <a:solidFill>
                  <a:srgbClr val="FF0000"/>
                </a:solidFill>
                <a:latin typeface="Calibri"/>
                <a:ea typeface="Calibri"/>
                <a:cs typeface="Calibri"/>
                <a:sym typeface="Calibri"/>
              </a:rPr>
              <a:t> port name </a:t>
            </a:r>
            <a:r>
              <a:rPr b="0" i="0" lang="en-US" sz="3100" u="none" cap="none" strike="noStrike">
                <a:solidFill>
                  <a:srgbClr val="000000"/>
                </a:solidFill>
                <a:latin typeface="Calibri"/>
                <a:ea typeface="Calibri"/>
                <a:cs typeface="Calibri"/>
                <a:sym typeface="Calibri"/>
              </a:rPr>
              <a:t>on each circuit board to the cable label.</a:t>
            </a:r>
            <a:br>
              <a:rPr b="0" i="0" lang="en-US" sz="3100" u="none" cap="none" strike="noStrike">
                <a:solidFill>
                  <a:schemeClr val="dk1"/>
                </a:solidFill>
                <a:latin typeface="Calibri"/>
                <a:ea typeface="Calibri"/>
                <a:cs typeface="Calibri"/>
                <a:sym typeface="Calibri"/>
              </a:rPr>
            </a:br>
            <a:br>
              <a:rPr b="0" i="0" lang="en-US" sz="16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Diagram: needs update</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board picture reference: </a:t>
            </a:r>
            <a:r>
              <a:rPr b="0" i="0" lang="en-US" sz="1800" u="sng" cap="none" strike="noStrike">
                <a:solidFill>
                  <a:schemeClr val="hlink"/>
                </a:solidFill>
                <a:latin typeface="Calibri"/>
                <a:ea typeface="Calibri"/>
                <a:cs typeface="Calibri"/>
                <a:sym typeface="Calibri"/>
                <a:hlinkClick r:id="rId3"/>
              </a:rPr>
              <a:t>https://drive.google.com/open?id=0Bzke6lBHG_z5VWd2ZG1yQ182WE0</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Driver picture reference: </a:t>
            </a:r>
            <a:r>
              <a:rPr b="0" i="0" lang="en-US" sz="1800" u="sng" cap="none" strike="noStrike">
                <a:solidFill>
                  <a:schemeClr val="hlink"/>
                </a:solidFill>
                <a:latin typeface="Calibri"/>
                <a:ea typeface="Calibri"/>
                <a:cs typeface="Calibri"/>
                <a:sym typeface="Calibri"/>
                <a:hlinkClick r:id="rId4"/>
              </a:rPr>
              <a:t>https://drive.google.com/open?id=0Bzke6lBHG_z5a1Ntek5tMUozNmM</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Laser/Galvo picture reference: </a:t>
            </a:r>
            <a:r>
              <a:rPr b="0" i="0" lang="en-US" sz="1800" u="sng" cap="none" strike="noStrike">
                <a:solidFill>
                  <a:schemeClr val="hlink"/>
                </a:solidFill>
                <a:latin typeface="Calibri"/>
                <a:ea typeface="Calibri"/>
                <a:cs typeface="Calibri"/>
                <a:sym typeface="Calibri"/>
                <a:hlinkClick r:id="rId5"/>
              </a:rPr>
              <a:t>https://drive.google.com/open?id=0Bzke6lBHG_z5V1RuM2dsNDFUYmM</a:t>
            </a: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find these 3 horizontal bars.</a:t>
            </a:r>
            <a:endParaRPr b="1" i="0" sz="3600" u="none" cap="none" strike="noStrike">
              <a:solidFill>
                <a:schemeClr val="dk1"/>
              </a:solidFill>
              <a:latin typeface="Calibri"/>
              <a:ea typeface="Calibri"/>
              <a:cs typeface="Calibri"/>
              <a:sym typeface="Calibri"/>
            </a:endParaRPr>
          </a:p>
        </p:txBody>
      </p:sp>
      <p:sp>
        <p:nvSpPr>
          <p:cNvPr id="105" name="Google Shape;105;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They are labeled:</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Right1</a:t>
            </a:r>
            <a:r>
              <a:rPr b="0" i="0" lang="en-US" sz="36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Right2</a:t>
            </a:r>
            <a:r>
              <a:rPr b="0" i="0" lang="en-US" sz="36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Right3</a:t>
            </a:r>
            <a:r>
              <a:rPr b="0" i="0" lang="en-US" sz="3600" u="none" cap="none" strike="noStrike">
                <a:solidFill>
                  <a:schemeClr val="dk1"/>
                </a:solidFill>
                <a:latin typeface="Calibri"/>
                <a:ea typeface="Calibri"/>
                <a:cs typeface="Calibri"/>
                <a:sym typeface="Calibri"/>
              </a:rPr>
              <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06" name="Google Shape;106;p16"/>
          <p:cNvPicPr preferRelativeResize="0"/>
          <p:nvPr>
            <p:ph idx="1" type="body"/>
          </p:nvPr>
        </p:nvPicPr>
        <p:blipFill rotWithShape="1">
          <a:blip r:embed="rId3">
            <a:alphaModFix/>
          </a:blip>
          <a:srcRect b="0" l="0" r="0" t="0"/>
          <a:stretch/>
        </p:blipFill>
        <p:spPr>
          <a:xfrm>
            <a:off x="211970" y="2209800"/>
            <a:ext cx="5807830" cy="323425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type="title"/>
          </p:nvPr>
        </p:nvSpPr>
        <p:spPr>
          <a:xfrm>
            <a:off x="420550" y="365125"/>
            <a:ext cx="113382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and install Front Panel, Remove the protective p</a:t>
            </a:r>
            <a:r>
              <a:rPr lang="en-US" sz="3200"/>
              <a:t>aper and secure with</a:t>
            </a:r>
            <a:r>
              <a:rPr b="0" i="0" lang="en-US" sz="3200" u="none" cap="none" strike="noStrike">
                <a:solidFill>
                  <a:schemeClr val="dk1"/>
                </a:solidFill>
                <a:latin typeface="Calibri"/>
                <a:ea typeface="Calibri"/>
                <a:cs typeface="Calibri"/>
                <a:sym typeface="Calibri"/>
              </a:rPr>
              <a:t> </a:t>
            </a:r>
            <a:r>
              <a:rPr b="0" i="0" lang="en-US" sz="3200" u="none" cap="none" strike="noStrike">
                <a:solidFill>
                  <a:srgbClr val="FF0000"/>
                </a:solidFill>
                <a:latin typeface="Calibri"/>
                <a:ea typeface="Calibri"/>
                <a:cs typeface="Calibri"/>
                <a:sym typeface="Calibri"/>
              </a:rPr>
              <a:t>6 BH M3-16</a:t>
            </a:r>
            <a:r>
              <a:rPr b="0" i="0" lang="en-US" sz="3200" u="none" cap="none" strike="noStrike">
                <a:solidFill>
                  <a:schemeClr val="dk1"/>
                </a:solidFill>
                <a:latin typeface="Calibri"/>
                <a:ea typeface="Calibri"/>
                <a:cs typeface="Calibri"/>
                <a:sym typeface="Calibri"/>
              </a:rPr>
              <a:t> screws</a:t>
            </a:r>
            <a:r>
              <a:rPr lang="en-US" sz="3200"/>
              <a:t>. Install all screws before tightening.</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It is probably easiest if you install the top screws first, then the cover will hang from them - and the rest of the holes will be aligned.</a:t>
            </a:r>
            <a:endParaRPr sz="1400"/>
          </a:p>
        </p:txBody>
      </p:sp>
      <p:pic>
        <p:nvPicPr>
          <p:cNvPr id="389" name="Google Shape;389;p52"/>
          <p:cNvPicPr preferRelativeResize="0"/>
          <p:nvPr>
            <p:ph idx="1" type="body"/>
          </p:nvPr>
        </p:nvPicPr>
        <p:blipFill rotWithShape="1">
          <a:blip r:embed="rId3">
            <a:alphaModFix/>
          </a:blip>
          <a:srcRect b="0" l="0" r="0" t="0"/>
          <a:stretch/>
        </p:blipFill>
        <p:spPr>
          <a:xfrm>
            <a:off x="1797248" y="1825625"/>
            <a:ext cx="3263503" cy="4351338"/>
          </a:xfrm>
          <a:prstGeom prst="rect">
            <a:avLst/>
          </a:prstGeom>
          <a:noFill/>
          <a:ln>
            <a:noFill/>
          </a:ln>
        </p:spPr>
      </p:pic>
      <p:pic>
        <p:nvPicPr>
          <p:cNvPr id="390" name="Google Shape;390;p52"/>
          <p:cNvPicPr preferRelativeResize="0"/>
          <p:nvPr>
            <p:ph idx="2" type="body"/>
          </p:nvPr>
        </p:nvPicPr>
        <p:blipFill rotWithShape="1">
          <a:blip r:embed="rId4">
            <a:alphaModFix/>
          </a:blip>
          <a:srcRect b="0" l="0" r="0" t="0"/>
          <a:stretch/>
        </p:blipFill>
        <p:spPr>
          <a:xfrm>
            <a:off x="7131248" y="1825625"/>
            <a:ext cx="3263503" cy="435133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type="title"/>
          </p:nvPr>
        </p:nvSpPr>
        <p:spPr>
          <a:xfrm>
            <a:off x="420550" y="365125"/>
            <a:ext cx="113382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Install the </a:t>
            </a:r>
            <a:r>
              <a:rPr lang="en-US" sz="2400">
                <a:solidFill>
                  <a:srgbClr val="FF0000"/>
                </a:solidFill>
              </a:rPr>
              <a:t>Hinges </a:t>
            </a:r>
            <a:r>
              <a:rPr lang="en-US" sz="2400"/>
              <a:t>and to the door using 4 </a:t>
            </a:r>
            <a:r>
              <a:rPr lang="en-US" sz="2400">
                <a:solidFill>
                  <a:srgbClr val="FF0000"/>
                </a:solidFill>
              </a:rPr>
              <a:t>FH M5x12 </a:t>
            </a:r>
            <a:r>
              <a:rPr lang="en-US" sz="2400">
                <a:solidFill>
                  <a:srgbClr val="000000"/>
                </a:solidFill>
              </a:rPr>
              <a:t>screws to secure to the </a:t>
            </a:r>
            <a:r>
              <a:rPr lang="en-US" sz="2400">
                <a:solidFill>
                  <a:srgbClr val="FF0000"/>
                </a:solidFill>
              </a:rPr>
              <a:t>Hinge backing plate.</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2400"/>
          </a:p>
          <a:p>
            <a:pPr indent="0" lvl="0" marL="0" marR="0" rtl="0" algn="l">
              <a:lnSpc>
                <a:spcPct val="90000"/>
              </a:lnSpc>
              <a:spcBef>
                <a:spcPts val="0"/>
              </a:spcBef>
              <a:spcAft>
                <a:spcPts val="0"/>
              </a:spcAft>
              <a:buClr>
                <a:schemeClr val="dk1"/>
              </a:buClr>
              <a:buFont typeface="Calibri"/>
              <a:buNone/>
            </a:pPr>
            <a:r>
              <a:rPr lang="en-US" sz="2400"/>
              <a:t>I</a:t>
            </a:r>
            <a:r>
              <a:rPr b="0" i="0" lang="en-US" sz="2400" u="none" cap="none" strike="noStrike">
                <a:solidFill>
                  <a:schemeClr val="dk1"/>
                </a:solidFill>
                <a:latin typeface="Calibri"/>
                <a:ea typeface="Calibri"/>
                <a:cs typeface="Calibri"/>
                <a:sym typeface="Calibri"/>
              </a:rPr>
              <a:t>nstall </a:t>
            </a:r>
            <a:r>
              <a:rPr b="0" i="0" lang="en-US" sz="2400" u="none" cap="none" strike="noStrike">
                <a:solidFill>
                  <a:srgbClr val="FF0000"/>
                </a:solidFill>
                <a:latin typeface="Calibri"/>
                <a:ea typeface="Calibri"/>
                <a:cs typeface="Calibri"/>
                <a:sym typeface="Calibri"/>
              </a:rPr>
              <a:t>Front Door </a:t>
            </a:r>
            <a:r>
              <a:rPr b="0" i="0" lang="en-US" sz="2400" u="none" cap="none" strike="noStrike">
                <a:solidFill>
                  <a:schemeClr val="dk1"/>
                </a:solidFill>
                <a:latin typeface="Calibri"/>
                <a:ea typeface="Calibri"/>
                <a:cs typeface="Calibri"/>
                <a:sym typeface="Calibri"/>
              </a:rPr>
              <a:t>to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Panel</a:t>
            </a:r>
            <a:r>
              <a:rPr lang="en-US" sz="2400"/>
              <a:t> with the Hinges and Hinge Shims</a:t>
            </a:r>
            <a:r>
              <a:rPr b="0" i="0" lang="en-US" sz="2400" u="none" cap="none" strike="noStrike">
                <a:solidFill>
                  <a:schemeClr val="dk1"/>
                </a:solidFill>
                <a:latin typeface="Calibri"/>
                <a:ea typeface="Calibri"/>
                <a:cs typeface="Calibri"/>
                <a:sym typeface="Calibri"/>
              </a:rPr>
              <a:t> </a:t>
            </a:r>
            <a:r>
              <a:rPr lang="en-US" sz="2400"/>
              <a:t>using</a:t>
            </a:r>
            <a:r>
              <a:rPr b="0" i="0" lang="en-US" sz="2400" u="none" cap="none" strike="noStrike">
                <a:solidFill>
                  <a:schemeClr val="dk1"/>
                </a:solidFill>
                <a:latin typeface="Calibri"/>
                <a:ea typeface="Calibri"/>
                <a:cs typeface="Calibri"/>
                <a:sym typeface="Calibri"/>
              </a:rPr>
              <a:t> 4 </a:t>
            </a:r>
            <a:r>
              <a:rPr b="0" i="0" lang="en-US" sz="2400" u="none" cap="none" strike="noStrike">
                <a:solidFill>
                  <a:srgbClr val="FF0000"/>
                </a:solidFill>
                <a:latin typeface="Calibri"/>
                <a:ea typeface="Calibri"/>
                <a:cs typeface="Calibri"/>
                <a:sym typeface="Calibri"/>
              </a:rPr>
              <a:t>FH</a:t>
            </a:r>
            <a:r>
              <a:rPr lang="en-US" sz="2400">
                <a:solidFill>
                  <a:srgbClr val="FF0000"/>
                </a:solidFill>
              </a:rPr>
              <a:t> </a:t>
            </a:r>
            <a:r>
              <a:rPr b="0" i="0" lang="en-US" sz="2400" u="none" cap="none" strike="noStrike">
                <a:solidFill>
                  <a:srgbClr val="FF0000"/>
                </a:solidFill>
                <a:latin typeface="Calibri"/>
                <a:ea typeface="Calibri"/>
                <a:cs typeface="Calibri"/>
                <a:sym typeface="Calibri"/>
              </a:rPr>
              <a:t>M5x2</a:t>
            </a:r>
            <a:r>
              <a:rPr lang="en-US" sz="2400">
                <a:solidFill>
                  <a:srgbClr val="FF0000"/>
                </a:solidFill>
              </a:rPr>
              <a:t>5</a:t>
            </a:r>
            <a:r>
              <a:rPr b="0" i="0" lang="en-US" sz="2400" u="none" cap="none" strike="noStrike">
                <a:solidFill>
                  <a:srgbClr val="FF0000"/>
                </a:solidFill>
                <a:latin typeface="Calibri"/>
                <a:ea typeface="Calibri"/>
                <a:cs typeface="Calibri"/>
                <a:sym typeface="Calibri"/>
              </a:rPr>
              <a:t> screws</a:t>
            </a:r>
            <a:r>
              <a:rPr lang="en-US" sz="2400">
                <a:solidFill>
                  <a:srgbClr val="FF0000"/>
                </a:solidFill>
              </a:rPr>
              <a:t>.</a:t>
            </a:r>
            <a:r>
              <a:rPr lang="en-US" sz="2400">
                <a:solidFill>
                  <a:srgbClr val="000000"/>
                </a:solidFill>
              </a:rPr>
              <a:t>.</a:t>
            </a:r>
            <a:endParaRPr b="0" i="0" sz="2400" u="none" cap="none" strike="noStrike">
              <a:solidFill>
                <a:srgbClr val="000000"/>
              </a:solidFill>
              <a:latin typeface="Calibri"/>
              <a:ea typeface="Calibri"/>
              <a:cs typeface="Calibri"/>
              <a:sym typeface="Calibri"/>
            </a:endParaRPr>
          </a:p>
        </p:txBody>
      </p:sp>
      <p:pic>
        <p:nvPicPr>
          <p:cNvPr id="396" name="Google Shape;396;p53"/>
          <p:cNvPicPr preferRelativeResize="0"/>
          <p:nvPr/>
        </p:nvPicPr>
        <p:blipFill rotWithShape="1">
          <a:blip r:embed="rId3">
            <a:alphaModFix/>
          </a:blip>
          <a:srcRect b="0" l="0" r="0" t="0"/>
          <a:stretch/>
        </p:blipFill>
        <p:spPr>
          <a:xfrm>
            <a:off x="6261026" y="2242693"/>
            <a:ext cx="3123600" cy="4164900"/>
          </a:xfrm>
          <a:prstGeom prst="rect">
            <a:avLst/>
          </a:prstGeom>
          <a:noFill/>
          <a:ln>
            <a:noFill/>
          </a:ln>
        </p:spPr>
      </p:pic>
      <p:pic>
        <p:nvPicPr>
          <p:cNvPr id="397" name="Google Shape;397;p53"/>
          <p:cNvPicPr preferRelativeResize="0"/>
          <p:nvPr/>
        </p:nvPicPr>
        <p:blipFill>
          <a:blip r:embed="rId4">
            <a:alphaModFix/>
          </a:blip>
          <a:stretch>
            <a:fillRect/>
          </a:stretch>
        </p:blipFill>
        <p:spPr>
          <a:xfrm>
            <a:off x="9470350" y="3487770"/>
            <a:ext cx="2657550" cy="2698725"/>
          </a:xfrm>
          <a:prstGeom prst="rect">
            <a:avLst/>
          </a:prstGeom>
          <a:noFill/>
          <a:ln>
            <a:noFill/>
          </a:ln>
        </p:spPr>
      </p:pic>
      <p:pic>
        <p:nvPicPr>
          <p:cNvPr id="398" name="Google Shape;398;p53"/>
          <p:cNvPicPr preferRelativeResize="0"/>
          <p:nvPr>
            <p:ph idx="1" type="body"/>
          </p:nvPr>
        </p:nvPicPr>
        <p:blipFill rotWithShape="1">
          <a:blip r:embed="rId5">
            <a:alphaModFix/>
          </a:blip>
          <a:srcRect b="0" l="0" r="0" t="0"/>
          <a:stretch/>
        </p:blipFill>
        <p:spPr>
          <a:xfrm>
            <a:off x="266700" y="2134394"/>
            <a:ext cx="5181600" cy="3886200"/>
          </a:xfrm>
          <a:prstGeom prst="rect">
            <a:avLst/>
          </a:prstGeom>
          <a:noFill/>
          <a:ln>
            <a:noFill/>
          </a:ln>
        </p:spPr>
      </p:pic>
      <p:pic>
        <p:nvPicPr>
          <p:cNvPr id="399" name="Google Shape;399;p53"/>
          <p:cNvPicPr preferRelativeResize="0"/>
          <p:nvPr>
            <p:ph idx="2" type="body"/>
          </p:nvPr>
        </p:nvPicPr>
        <p:blipFill rotWithShape="1">
          <a:blip r:embed="rId6">
            <a:alphaModFix/>
          </a:blip>
          <a:srcRect b="0" l="0" r="0" t="0"/>
          <a:stretch/>
        </p:blipFill>
        <p:spPr>
          <a:xfrm rot="5400000">
            <a:off x="2455826" y="2682044"/>
            <a:ext cx="4381500" cy="3286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838200" y="365125"/>
            <a:ext cx="10515600" cy="1774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Install the  </a:t>
            </a:r>
            <a:r>
              <a:rPr lang="en-US" sz="2400">
                <a:solidFill>
                  <a:srgbClr val="FF0000"/>
                </a:solidFill>
              </a:rPr>
              <a:t>Door Lock</a:t>
            </a:r>
            <a:r>
              <a:rPr lang="en-US" sz="2400"/>
              <a:t> </a:t>
            </a:r>
            <a:r>
              <a:rPr lang="en-US" sz="2400">
                <a:solidFill>
                  <a:srgbClr val="FF0000"/>
                </a:solidFill>
              </a:rPr>
              <a:t>Set</a:t>
            </a:r>
            <a:r>
              <a:rPr lang="en-US" sz="2400"/>
              <a:t> through the large hole in the door by pushing the </a:t>
            </a:r>
            <a:r>
              <a:rPr lang="en-US" sz="2400">
                <a:solidFill>
                  <a:srgbClr val="FF0000"/>
                </a:solidFill>
              </a:rPr>
              <a:t>Lock </a:t>
            </a:r>
            <a:r>
              <a:rPr lang="en-US" sz="2400"/>
              <a:t>through the hole on the </a:t>
            </a:r>
            <a:r>
              <a:rPr lang="en-US" sz="2400">
                <a:solidFill>
                  <a:srgbClr val="FF0000"/>
                </a:solidFill>
              </a:rPr>
              <a:t>Door Panel</a:t>
            </a:r>
            <a:r>
              <a:rPr lang="en-US" sz="2400"/>
              <a:t> from outside in. Screw the </a:t>
            </a:r>
            <a:r>
              <a:rPr lang="en-US" sz="2400">
                <a:solidFill>
                  <a:srgbClr val="FF0000"/>
                </a:solidFill>
              </a:rPr>
              <a:t>Ring </a:t>
            </a:r>
            <a:r>
              <a:rPr lang="en-US" sz="2400"/>
              <a:t>in from the inside of the panel and screw the </a:t>
            </a:r>
            <a:r>
              <a:rPr lang="en-US" sz="2400">
                <a:solidFill>
                  <a:srgbClr val="FF0000"/>
                </a:solidFill>
              </a:rPr>
              <a:t>Lock Arm</a:t>
            </a:r>
            <a:r>
              <a:rPr lang="en-US" sz="2400"/>
              <a:t> to the lock as seen in the right picture.  The bent tab of the </a:t>
            </a:r>
            <a:r>
              <a:rPr lang="en-US" sz="2400">
                <a:solidFill>
                  <a:srgbClr val="FF0000"/>
                </a:solidFill>
              </a:rPr>
              <a:t>Lock Arm</a:t>
            </a:r>
            <a:r>
              <a:rPr lang="en-US" sz="2400"/>
              <a:t> should face towards the door. </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405" name="Google Shape;405;p54"/>
          <p:cNvPicPr preferRelativeResize="0"/>
          <p:nvPr/>
        </p:nvPicPr>
        <p:blipFill>
          <a:blip r:embed="rId3">
            <a:alphaModFix/>
          </a:blip>
          <a:stretch>
            <a:fillRect/>
          </a:stretch>
        </p:blipFill>
        <p:spPr>
          <a:xfrm>
            <a:off x="5344800" y="2977175"/>
            <a:ext cx="3834150" cy="3633925"/>
          </a:xfrm>
          <a:prstGeom prst="rect">
            <a:avLst/>
          </a:prstGeom>
          <a:noFill/>
          <a:ln>
            <a:noFill/>
          </a:ln>
        </p:spPr>
      </p:pic>
      <p:pic>
        <p:nvPicPr>
          <p:cNvPr id="406" name="Google Shape;406;p54"/>
          <p:cNvPicPr preferRelativeResize="0"/>
          <p:nvPr/>
        </p:nvPicPr>
        <p:blipFill>
          <a:blip r:embed="rId4">
            <a:alphaModFix/>
          </a:blip>
          <a:stretch>
            <a:fillRect/>
          </a:stretch>
        </p:blipFill>
        <p:spPr>
          <a:xfrm>
            <a:off x="502675" y="2517374"/>
            <a:ext cx="4924424" cy="3379775"/>
          </a:xfrm>
          <a:prstGeom prst="rect">
            <a:avLst/>
          </a:prstGeom>
          <a:noFill/>
          <a:ln>
            <a:noFill/>
          </a:ln>
        </p:spPr>
      </p:pic>
      <p:pic>
        <p:nvPicPr>
          <p:cNvPr id="407" name="Google Shape;407;p54"/>
          <p:cNvPicPr preferRelativeResize="0"/>
          <p:nvPr/>
        </p:nvPicPr>
        <p:blipFill>
          <a:blip r:embed="rId5">
            <a:alphaModFix/>
          </a:blip>
          <a:stretch>
            <a:fillRect/>
          </a:stretch>
        </p:blipFill>
        <p:spPr>
          <a:xfrm>
            <a:off x="9331350" y="1843225"/>
            <a:ext cx="2600325" cy="3457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838200" y="74950"/>
            <a:ext cx="10515600" cy="183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Install the Door handle to the door using 2 </a:t>
            </a:r>
            <a:r>
              <a:rPr lang="en-US" sz="2400">
                <a:solidFill>
                  <a:srgbClr val="FF0000"/>
                </a:solidFill>
              </a:rPr>
              <a:t>M5 x 3</a:t>
            </a:r>
            <a:r>
              <a:rPr lang="en-US" sz="2400"/>
              <a:t> Screws. (What size are these?)</a:t>
            </a:r>
            <a:endParaRPr b="0" i="0" sz="2400" u="none" cap="none" strike="noStrike">
              <a:solidFill>
                <a:schemeClr val="dk1"/>
              </a:solidFill>
              <a:latin typeface="Calibri"/>
              <a:ea typeface="Calibri"/>
              <a:cs typeface="Calibri"/>
              <a:sym typeface="Calibri"/>
            </a:endParaRPr>
          </a:p>
        </p:txBody>
      </p:sp>
      <p:pic>
        <p:nvPicPr>
          <p:cNvPr id="413" name="Google Shape;413;p55"/>
          <p:cNvPicPr preferRelativeResize="0"/>
          <p:nvPr/>
        </p:nvPicPr>
        <p:blipFill>
          <a:blip r:embed="rId3">
            <a:alphaModFix/>
          </a:blip>
          <a:stretch>
            <a:fillRect/>
          </a:stretch>
        </p:blipFill>
        <p:spPr>
          <a:xfrm>
            <a:off x="1775075" y="2725725"/>
            <a:ext cx="2505075" cy="3476625"/>
          </a:xfrm>
          <a:prstGeom prst="rect">
            <a:avLst/>
          </a:prstGeom>
          <a:noFill/>
          <a:ln>
            <a:noFill/>
          </a:ln>
        </p:spPr>
      </p:pic>
      <p:pic>
        <p:nvPicPr>
          <p:cNvPr id="414" name="Google Shape;414;p55"/>
          <p:cNvPicPr preferRelativeResize="0"/>
          <p:nvPr/>
        </p:nvPicPr>
        <p:blipFill>
          <a:blip r:embed="rId4">
            <a:alphaModFix/>
          </a:blip>
          <a:stretch>
            <a:fillRect/>
          </a:stretch>
        </p:blipFill>
        <p:spPr>
          <a:xfrm>
            <a:off x="7705400" y="2013675"/>
            <a:ext cx="3013860" cy="4641950"/>
          </a:xfrm>
          <a:prstGeom prst="rect">
            <a:avLst/>
          </a:prstGeom>
          <a:noFill/>
          <a:ln>
            <a:noFill/>
          </a:ln>
        </p:spPr>
      </p:pic>
      <p:cxnSp>
        <p:nvCxnSpPr>
          <p:cNvPr id="415" name="Google Shape;415;p55"/>
          <p:cNvCxnSpPr/>
          <p:nvPr/>
        </p:nvCxnSpPr>
        <p:spPr>
          <a:xfrm flipH="1" rot="10800000">
            <a:off x="7145300" y="3422675"/>
            <a:ext cx="1399200" cy="1186800"/>
          </a:xfrm>
          <a:prstGeom prst="straightConnector1">
            <a:avLst/>
          </a:prstGeom>
          <a:noFill/>
          <a:ln cap="flat" cmpd="sng" w="28575">
            <a:solidFill>
              <a:srgbClr val="FF0000"/>
            </a:solidFill>
            <a:prstDash val="solid"/>
            <a:round/>
            <a:headEnd len="med" w="med" type="none"/>
            <a:tailEnd len="med" w="med" type="triangle"/>
          </a:ln>
        </p:spPr>
      </p:cxnSp>
      <p:cxnSp>
        <p:nvCxnSpPr>
          <p:cNvPr id="416" name="Google Shape;416;p55"/>
          <p:cNvCxnSpPr/>
          <p:nvPr/>
        </p:nvCxnSpPr>
        <p:spPr>
          <a:xfrm flipH="1">
            <a:off x="9531175" y="2523350"/>
            <a:ext cx="699600" cy="212400"/>
          </a:xfrm>
          <a:prstGeom prst="straightConnector1">
            <a:avLst/>
          </a:prstGeom>
          <a:noFill/>
          <a:ln cap="flat" cmpd="sng" w="28575">
            <a:solidFill>
              <a:srgbClr val="FF0000"/>
            </a:solidFill>
            <a:prstDash val="solid"/>
            <a:round/>
            <a:headEnd len="med" w="med" type="none"/>
            <a:tailEnd len="med" w="med" type="triangle"/>
          </a:ln>
        </p:spPr>
      </p:cxnSp>
      <p:cxnSp>
        <p:nvCxnSpPr>
          <p:cNvPr id="417" name="Google Shape;417;p55"/>
          <p:cNvCxnSpPr/>
          <p:nvPr/>
        </p:nvCxnSpPr>
        <p:spPr>
          <a:xfrm rot="10800000">
            <a:off x="9431325" y="3785075"/>
            <a:ext cx="724500" cy="824400"/>
          </a:xfrm>
          <a:prstGeom prst="straightConnector1">
            <a:avLst/>
          </a:prstGeom>
          <a:noFill/>
          <a:ln cap="flat" cmpd="sng" w="28575">
            <a:solidFill>
              <a:srgbClr val="FF0000"/>
            </a:solidFill>
            <a:prstDash val="solid"/>
            <a:round/>
            <a:headEnd len="med" w="med" type="none"/>
            <a:tailEnd len="med" w="med" type="triangle"/>
          </a:ln>
        </p:spPr>
      </p:cxnSp>
      <p:sp>
        <p:nvSpPr>
          <p:cNvPr id="418" name="Google Shape;418;p55"/>
          <p:cNvSpPr txBox="1"/>
          <p:nvPr/>
        </p:nvSpPr>
        <p:spPr>
          <a:xfrm>
            <a:off x="2725900" y="3908700"/>
            <a:ext cx="1554300" cy="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rgbClr val="FF0000"/>
                </a:solidFill>
              </a:rPr>
              <a:t>This Side</a:t>
            </a:r>
            <a:endParaRPr b="1" sz="1800" u="sng">
              <a:solidFill>
                <a:srgbClr val="FF0000"/>
              </a:solidFill>
            </a:endParaRPr>
          </a:p>
          <a:p>
            <a:pPr indent="0" lvl="0" marL="0" rtl="0" algn="l">
              <a:spcBef>
                <a:spcPts val="0"/>
              </a:spcBef>
              <a:spcAft>
                <a:spcPts val="0"/>
              </a:spcAft>
              <a:buNone/>
            </a:pPr>
            <a:r>
              <a:rPr b="1" lang="en-US" sz="1800" u="sng">
                <a:solidFill>
                  <a:srgbClr val="FF0000"/>
                </a:solidFill>
              </a:rPr>
              <a:t>Facing inside of printer</a:t>
            </a:r>
            <a:endParaRPr b="1" sz="1800" u="sng">
              <a:solidFill>
                <a:srgbClr val="FF0000"/>
              </a:solidFill>
            </a:endParaRPr>
          </a:p>
        </p:txBody>
      </p:sp>
      <p:sp>
        <p:nvSpPr>
          <p:cNvPr id="419" name="Google Shape;419;p55"/>
          <p:cNvSpPr txBox="1"/>
          <p:nvPr/>
        </p:nvSpPr>
        <p:spPr>
          <a:xfrm>
            <a:off x="9238725" y="5326700"/>
            <a:ext cx="1554300" cy="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rgbClr val="FF0000"/>
                </a:solidFill>
              </a:rPr>
              <a:t>This Side</a:t>
            </a:r>
            <a:endParaRPr b="1" sz="1800" u="sng">
              <a:solidFill>
                <a:srgbClr val="FF0000"/>
              </a:solidFill>
            </a:endParaRPr>
          </a:p>
          <a:p>
            <a:pPr indent="0" lvl="0" marL="0" rtl="0" algn="l">
              <a:spcBef>
                <a:spcPts val="0"/>
              </a:spcBef>
              <a:spcAft>
                <a:spcPts val="0"/>
              </a:spcAft>
              <a:buNone/>
            </a:pPr>
            <a:r>
              <a:rPr b="1" lang="en-US" sz="1800" u="sng">
                <a:solidFill>
                  <a:srgbClr val="FF0000"/>
                </a:solidFill>
              </a:rPr>
              <a:t>Facing inside of printer</a:t>
            </a:r>
            <a:endParaRPr b="1" sz="1800" u="sng">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ph type="title"/>
          </p:nvPr>
        </p:nvSpPr>
        <p:spPr>
          <a:xfrm>
            <a:off x="838200" y="74950"/>
            <a:ext cx="10515600" cy="183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the </a:t>
            </a:r>
            <a:r>
              <a:rPr lang="en-US" sz="2400">
                <a:solidFill>
                  <a:srgbClr val="FF0000"/>
                </a:solidFill>
              </a:rPr>
              <a:t>Control </a:t>
            </a:r>
            <a:r>
              <a:rPr b="0" i="0" lang="en-US" sz="2400" u="none" cap="none" strike="noStrike">
                <a:solidFill>
                  <a:srgbClr val="FF0000"/>
                </a:solidFill>
                <a:latin typeface="Calibri"/>
                <a:ea typeface="Calibri"/>
                <a:cs typeface="Calibri"/>
                <a:sym typeface="Calibri"/>
              </a:rPr>
              <a:t>Knob</a:t>
            </a:r>
            <a:r>
              <a:rPr lang="en-US" sz="2400">
                <a:solidFill>
                  <a:srgbClr val="FF0000"/>
                </a:solidFill>
              </a:rPr>
              <a:t>.</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Control Knob </a:t>
            </a:r>
            <a:r>
              <a:rPr lang="en-US" sz="2400"/>
              <a:t>by pressing it onto the  </a:t>
            </a:r>
            <a:r>
              <a:rPr lang="en-US" sz="2400">
                <a:solidFill>
                  <a:srgbClr val="FF0000"/>
                </a:solidFill>
              </a:rPr>
              <a:t>Control Unit.</a:t>
            </a:r>
            <a:r>
              <a:rPr b="0" i="0" lang="en-US" sz="2400" u="none" cap="none" strike="noStrike">
                <a:solidFill>
                  <a:schemeClr val="dk1"/>
                </a:solidFill>
                <a:latin typeface="Calibri"/>
                <a:ea typeface="Calibri"/>
                <a:cs typeface="Calibri"/>
                <a:sym typeface="Calibri"/>
              </a:rPr>
              <a:t> </a:t>
            </a:r>
            <a:endParaRPr sz="2400">
              <a:solidFill>
                <a:srgbClr val="FF0000"/>
              </a:solidFill>
            </a:endParaRPr>
          </a:p>
          <a:p>
            <a:pPr indent="0" lvl="0" marL="0" marR="0" rtl="0" algn="l">
              <a:lnSpc>
                <a:spcPct val="90000"/>
              </a:lnSpc>
              <a:spcBef>
                <a:spcPts val="0"/>
              </a:spcBef>
              <a:spcAft>
                <a:spcPts val="0"/>
              </a:spcAft>
              <a:buClr>
                <a:schemeClr val="dk1"/>
              </a:buClr>
              <a:buFont typeface="Calibri"/>
              <a:buNone/>
            </a:pPr>
            <a:r>
              <a:rPr lang="en-US" sz="2400">
                <a:solidFill>
                  <a:srgbClr val="0000FF"/>
                </a:solidFill>
              </a:rPr>
              <a:t>(I found that the knox needs a 3mm shim to account for the thickness of the acrylic or it won’t push in..)</a:t>
            </a:r>
            <a:endParaRPr sz="2400">
              <a:solidFill>
                <a:srgbClr val="0000FF"/>
              </a:solidFill>
            </a:endParaRPr>
          </a:p>
        </p:txBody>
      </p:sp>
      <p:pic>
        <p:nvPicPr>
          <p:cNvPr id="425" name="Google Shape;425;p56"/>
          <p:cNvPicPr preferRelativeResize="0"/>
          <p:nvPr>
            <p:ph idx="2" type="body"/>
          </p:nvPr>
        </p:nvPicPr>
        <p:blipFill rotWithShape="1">
          <a:blip r:embed="rId3">
            <a:alphaModFix/>
          </a:blip>
          <a:srcRect b="0" l="0" r="0" t="0"/>
          <a:stretch/>
        </p:blipFill>
        <p:spPr>
          <a:xfrm>
            <a:off x="7131248" y="1825625"/>
            <a:ext cx="3263503" cy="4351338"/>
          </a:xfrm>
          <a:prstGeom prst="rect">
            <a:avLst/>
          </a:prstGeom>
          <a:noFill/>
          <a:ln>
            <a:noFill/>
          </a:ln>
        </p:spPr>
      </p:pic>
      <p:pic>
        <p:nvPicPr>
          <p:cNvPr id="426" name="Google Shape;426;p56"/>
          <p:cNvPicPr preferRelativeResize="0"/>
          <p:nvPr>
            <p:ph idx="1" type="body"/>
          </p:nvPr>
        </p:nvPicPr>
        <p:blipFill rotWithShape="1">
          <a:blip r:embed="rId4">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a:t>
            </a:r>
            <a:r>
              <a:rPr b="0" i="0" lang="en-US" sz="3200" u="none" cap="none" strike="noStrike">
                <a:solidFill>
                  <a:srgbClr val="FF0000"/>
                </a:solidFill>
                <a:latin typeface="Calibri"/>
                <a:ea typeface="Calibri"/>
                <a:cs typeface="Calibri"/>
                <a:sym typeface="Calibri"/>
              </a:rPr>
              <a:t>Power Switch </a:t>
            </a:r>
            <a:r>
              <a:rPr b="0" i="0" lang="en-US" sz="3200" u="none" cap="none" strike="noStrike">
                <a:solidFill>
                  <a:schemeClr val="dk1"/>
                </a:solidFill>
                <a:latin typeface="Calibri"/>
                <a:ea typeface="Calibri"/>
                <a:cs typeface="Calibri"/>
                <a:sym typeface="Calibri"/>
              </a:rPr>
              <a:t>(See left picture)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There is rubber O-ring and a metal </a:t>
            </a:r>
            <a:r>
              <a:rPr lang="en-US" sz="3200"/>
              <a:t>nut</a:t>
            </a:r>
            <a:r>
              <a:rPr b="0" i="0" lang="en-US" sz="3200" u="none" cap="none" strike="noStrike">
                <a:solidFill>
                  <a:schemeClr val="dk1"/>
                </a:solidFill>
                <a:latin typeface="Calibri"/>
                <a:ea typeface="Calibri"/>
                <a:cs typeface="Calibri"/>
                <a:sym typeface="Calibri"/>
              </a:rPr>
              <a:t>. Remove both before installing.</a:t>
            </a:r>
            <a:br>
              <a:rPr b="0" i="0" lang="en-US"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p:txBody>
      </p:sp>
      <p:pic>
        <p:nvPicPr>
          <p:cNvPr id="432" name="Google Shape;432;p57"/>
          <p:cNvPicPr preferRelativeResize="0"/>
          <p:nvPr>
            <p:ph idx="1" type="body"/>
          </p:nvPr>
        </p:nvPicPr>
        <p:blipFill rotWithShape="1">
          <a:blip r:embed="rId3">
            <a:alphaModFix/>
          </a:blip>
          <a:srcRect b="0" l="0" r="0" t="0"/>
          <a:stretch/>
        </p:blipFill>
        <p:spPr>
          <a:xfrm>
            <a:off x="838200" y="2628900"/>
            <a:ext cx="4420659" cy="3315494"/>
          </a:xfrm>
          <a:prstGeom prst="rect">
            <a:avLst/>
          </a:prstGeom>
          <a:noFill/>
          <a:ln>
            <a:noFill/>
          </a:ln>
        </p:spPr>
      </p:pic>
      <p:pic>
        <p:nvPicPr>
          <p:cNvPr id="433" name="Google Shape;433;p57"/>
          <p:cNvPicPr preferRelativeResize="0"/>
          <p:nvPr/>
        </p:nvPicPr>
        <p:blipFill rotWithShape="1">
          <a:blip r:embed="rId4">
            <a:alphaModFix/>
          </a:blip>
          <a:srcRect b="0" l="0" r="0" t="0"/>
          <a:stretch/>
        </p:blipFill>
        <p:spPr>
          <a:xfrm>
            <a:off x="6743700" y="1690688"/>
            <a:ext cx="3497207" cy="46624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335600" y="397550"/>
            <a:ext cx="113862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I</a:t>
            </a:r>
            <a:r>
              <a:rPr b="0" i="0" lang="en-US" sz="2400" u="none" cap="none" strike="noStrike">
                <a:solidFill>
                  <a:schemeClr val="dk1"/>
                </a:solidFill>
                <a:latin typeface="Calibri"/>
                <a:ea typeface="Calibri"/>
                <a:cs typeface="Calibri"/>
                <a:sym typeface="Calibri"/>
              </a:rPr>
              <a:t>nsert the </a:t>
            </a:r>
            <a:r>
              <a:rPr b="0" i="0" lang="en-US" sz="2400" u="none" cap="none" strike="noStrike">
                <a:solidFill>
                  <a:srgbClr val="FF0000"/>
                </a:solidFill>
                <a:latin typeface="Calibri"/>
                <a:ea typeface="Calibri"/>
                <a:cs typeface="Calibri"/>
                <a:sym typeface="Calibri"/>
              </a:rPr>
              <a:t>Power Switch </a:t>
            </a:r>
            <a:r>
              <a:rPr b="0" i="0" lang="en-US" sz="2400" u="none" cap="none" strike="noStrike">
                <a:solidFill>
                  <a:schemeClr val="dk1"/>
                </a:solidFill>
                <a:latin typeface="Calibri"/>
                <a:ea typeface="Calibri"/>
                <a:cs typeface="Calibri"/>
                <a:sym typeface="Calibri"/>
              </a:rPr>
              <a:t>with cable through the </a:t>
            </a:r>
            <a:r>
              <a:rPr b="0" i="0" lang="en-US" sz="2400" u="none" cap="none" strike="noStrike">
                <a:solidFill>
                  <a:srgbClr val="FF0000"/>
                </a:solidFill>
                <a:latin typeface="Calibri"/>
                <a:ea typeface="Calibri"/>
                <a:cs typeface="Calibri"/>
                <a:sym typeface="Calibri"/>
              </a:rPr>
              <a:t>Front </a:t>
            </a:r>
            <a:r>
              <a:rPr b="0" i="0" lang="en-US" sz="2400" u="none" cap="none" strike="noStrike">
                <a:solidFill>
                  <a:schemeClr val="dk1"/>
                </a:solidFill>
                <a:latin typeface="Calibri"/>
                <a:ea typeface="Calibri"/>
                <a:cs typeface="Calibri"/>
                <a:sym typeface="Calibri"/>
              </a:rPr>
              <a:t>panel hole</a:t>
            </a:r>
            <a:r>
              <a:rPr lang="en-US" sz="2400"/>
              <a:t>.</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Put on therubber O-ring and then </a:t>
            </a:r>
            <a:r>
              <a:rPr lang="en-US" sz="2400"/>
              <a:t>the</a:t>
            </a:r>
            <a:r>
              <a:rPr b="0" i="0" lang="en-US" sz="2400" u="none" cap="none" strike="noStrike">
                <a:solidFill>
                  <a:schemeClr val="dk1"/>
                </a:solidFill>
                <a:latin typeface="Calibri"/>
                <a:ea typeface="Calibri"/>
                <a:cs typeface="Calibri"/>
                <a:sym typeface="Calibri"/>
              </a:rPr>
              <a:t> metal </a:t>
            </a:r>
            <a:r>
              <a:rPr lang="en-US" sz="2400"/>
              <a:t>nut  Hand tighten the metal nut to secure Be careful not to damage the O-ring.</a:t>
            </a:r>
            <a:r>
              <a:rPr b="0" i="0" lang="en-US" sz="2400" u="none" cap="none" strike="noStrike">
                <a:solidFill>
                  <a:schemeClr val="dk1"/>
                </a:solidFill>
                <a:latin typeface="Calibri"/>
                <a:ea typeface="Calibri"/>
                <a:cs typeface="Calibri"/>
                <a:sym typeface="Calibri"/>
              </a:rPr>
              <a:t> </a:t>
            </a:r>
            <a:endParaRPr sz="2400"/>
          </a:p>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Con</a:t>
            </a:r>
            <a:r>
              <a:rPr lang="en-US" sz="2400"/>
              <a:t>nect</a:t>
            </a:r>
            <a:r>
              <a:rPr b="0" i="0" lang="en-US" sz="2400" u="none" cap="none" strike="noStrike">
                <a:solidFill>
                  <a:schemeClr val="dk1"/>
                </a:solidFill>
                <a:latin typeface="Calibri"/>
                <a:ea typeface="Calibri"/>
                <a:cs typeface="Calibri"/>
                <a:sym typeface="Calibri"/>
              </a:rPr>
              <a:t> the </a:t>
            </a:r>
            <a:r>
              <a:rPr b="0" i="0" lang="en-US" sz="2400" u="none" cap="none" strike="noStrike">
                <a:solidFill>
                  <a:srgbClr val="FF0000"/>
                </a:solidFill>
                <a:latin typeface="Calibri"/>
                <a:ea typeface="Calibri"/>
                <a:cs typeface="Calibri"/>
                <a:sym typeface="Calibri"/>
              </a:rPr>
              <a:t>Power Switch Cable </a:t>
            </a:r>
            <a:r>
              <a:rPr b="0" i="0" lang="en-US" sz="2400" u="none" cap="none" strike="noStrike">
                <a:solidFill>
                  <a:schemeClr val="dk1"/>
                </a:solidFill>
                <a:latin typeface="Calibri"/>
                <a:ea typeface="Calibri"/>
                <a:cs typeface="Calibri"/>
                <a:sym typeface="Calibri"/>
              </a:rPr>
              <a:t>to the </a:t>
            </a:r>
            <a:r>
              <a:rPr lang="en-US" sz="2400"/>
              <a:t>labeled </a:t>
            </a:r>
            <a:r>
              <a:rPr b="0" i="0" lang="en-US" sz="2400" u="none" cap="none" strike="noStrike">
                <a:solidFill>
                  <a:schemeClr val="dk1"/>
                </a:solidFill>
                <a:latin typeface="Calibri"/>
                <a:ea typeface="Calibri"/>
                <a:cs typeface="Calibri"/>
                <a:sym typeface="Calibri"/>
              </a:rPr>
              <a:t> port on the power board.</a:t>
            </a:r>
            <a:endParaRPr b="0" i="0" sz="2400" u="none" cap="none" strike="noStrike">
              <a:solidFill>
                <a:schemeClr val="dk1"/>
              </a:solidFill>
              <a:latin typeface="Calibri"/>
              <a:ea typeface="Calibri"/>
              <a:cs typeface="Calibri"/>
              <a:sym typeface="Calibri"/>
            </a:endParaRPr>
          </a:p>
        </p:txBody>
      </p:sp>
      <p:pic>
        <p:nvPicPr>
          <p:cNvPr id="439" name="Google Shape;439;p58"/>
          <p:cNvPicPr preferRelativeResize="0"/>
          <p:nvPr>
            <p:ph idx="1" type="body"/>
          </p:nvPr>
        </p:nvPicPr>
        <p:blipFill rotWithShape="1">
          <a:blip r:embed="rId3">
            <a:alphaModFix/>
          </a:blip>
          <a:srcRect b="0" l="0" r="0" t="0"/>
          <a:stretch/>
        </p:blipFill>
        <p:spPr>
          <a:xfrm>
            <a:off x="838200" y="2541108"/>
            <a:ext cx="5181600" cy="3225300"/>
          </a:xfrm>
          <a:prstGeom prst="rect">
            <a:avLst/>
          </a:prstGeom>
          <a:noFill/>
          <a:ln>
            <a:noFill/>
          </a:ln>
        </p:spPr>
      </p:pic>
      <p:pic>
        <p:nvPicPr>
          <p:cNvPr id="440" name="Google Shape;440;p58"/>
          <p:cNvPicPr preferRelativeResize="0"/>
          <p:nvPr/>
        </p:nvPicPr>
        <p:blipFill rotWithShape="1">
          <a:blip r:embed="rId4">
            <a:alphaModFix/>
          </a:blip>
          <a:srcRect b="0" l="0" r="0" t="0"/>
          <a:stretch/>
        </p:blipFill>
        <p:spPr>
          <a:xfrm>
            <a:off x="6535733" y="1980610"/>
            <a:ext cx="4818000" cy="4827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ph type="title"/>
          </p:nvPr>
        </p:nvSpPr>
        <p:spPr>
          <a:xfrm>
            <a:off x="838200" y="365125"/>
            <a:ext cx="10515600" cy="1746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Remove the protective paper from the</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Back panel.</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Power Cable Extension </a:t>
            </a:r>
            <a:r>
              <a:rPr b="0" i="0" lang="en-US" sz="2400" u="none" cap="none" strike="noStrike">
                <a:solidFill>
                  <a:schemeClr val="dk1"/>
                </a:solidFill>
                <a:latin typeface="Calibri"/>
                <a:ea typeface="Calibri"/>
                <a:cs typeface="Calibri"/>
                <a:sym typeface="Calibri"/>
              </a:rPr>
              <a:t>by pulling the cable thr</a:t>
            </a:r>
            <a:r>
              <a:rPr lang="en-US" sz="2400"/>
              <a:t>ough the </a:t>
            </a:r>
            <a:r>
              <a:rPr b="0" i="0" lang="en-US" sz="2400" u="none" cap="none" strike="noStrike">
                <a:solidFill>
                  <a:schemeClr val="dk1"/>
                </a:solidFill>
                <a:latin typeface="Calibri"/>
                <a:ea typeface="Calibri"/>
                <a:cs typeface="Calibri"/>
                <a:sym typeface="Calibri"/>
              </a:rPr>
              <a:t>Back Panel’s hole.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6 BH M3-16</a:t>
            </a:r>
            <a:r>
              <a:rPr b="0" i="0" lang="en-US" sz="2400" u="none" cap="none" strike="noStrike">
                <a:solidFill>
                  <a:schemeClr val="dk1"/>
                </a:solidFill>
                <a:latin typeface="Calibri"/>
                <a:ea typeface="Calibri"/>
                <a:cs typeface="Calibri"/>
                <a:sym typeface="Calibri"/>
              </a:rPr>
              <a:t> screws to secure</a:t>
            </a:r>
            <a:r>
              <a:rPr lang="en-US" sz="2400"/>
              <a:t>the panel to the </a:t>
            </a:r>
            <a:r>
              <a:rPr lang="en-US" sz="2400">
                <a:solidFill>
                  <a:srgbClr val="FF0000"/>
                </a:solidFill>
              </a:rPr>
              <a:t>Back Frame.</a:t>
            </a:r>
            <a:endParaRPr b="0" i="0" sz="2400" u="none" cap="none" strike="noStrike">
              <a:solidFill>
                <a:srgbClr val="FF0000"/>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it is probably easiest if you install the top screws first, then the cover will hang from them - and the rest of the holes will be aligned.</a:t>
            </a:r>
            <a:endParaRPr sz="14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sz="14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b="1" sz="1400" u="sng">
              <a:solidFill>
                <a:srgbClr val="222222"/>
              </a:solidFill>
              <a:highlight>
                <a:srgbClr val="FFFFFF"/>
              </a:highlight>
              <a:latin typeface="Arial"/>
              <a:ea typeface="Arial"/>
              <a:cs typeface="Arial"/>
              <a:sym typeface="Arial"/>
            </a:endParaRPr>
          </a:p>
        </p:txBody>
      </p:sp>
      <p:pic>
        <p:nvPicPr>
          <p:cNvPr id="446" name="Google Shape;446;p59"/>
          <p:cNvPicPr preferRelativeResize="0"/>
          <p:nvPr>
            <p:ph idx="1" type="body"/>
          </p:nvPr>
        </p:nvPicPr>
        <p:blipFill rotWithShape="1">
          <a:blip r:embed="rId3">
            <a:alphaModFix/>
          </a:blip>
          <a:srcRect b="0" l="0" r="0" t="0"/>
          <a:stretch/>
        </p:blipFill>
        <p:spPr>
          <a:xfrm>
            <a:off x="173323" y="2337800"/>
            <a:ext cx="3263400" cy="4351200"/>
          </a:xfrm>
          <a:prstGeom prst="rect">
            <a:avLst/>
          </a:prstGeom>
          <a:noFill/>
          <a:ln>
            <a:noFill/>
          </a:ln>
        </p:spPr>
      </p:pic>
      <p:pic>
        <p:nvPicPr>
          <p:cNvPr id="447" name="Google Shape;447;p59"/>
          <p:cNvPicPr preferRelativeResize="0"/>
          <p:nvPr>
            <p:ph idx="2" type="body"/>
          </p:nvPr>
        </p:nvPicPr>
        <p:blipFill rotWithShape="1">
          <a:blip r:embed="rId4">
            <a:alphaModFix/>
          </a:blip>
          <a:srcRect b="0" l="0" r="0" t="0"/>
          <a:stretch/>
        </p:blipFill>
        <p:spPr>
          <a:xfrm>
            <a:off x="6799335" y="2337800"/>
            <a:ext cx="5151600" cy="4351200"/>
          </a:xfrm>
          <a:prstGeom prst="rect">
            <a:avLst/>
          </a:prstGeom>
          <a:noFill/>
          <a:ln>
            <a:noFill/>
          </a:ln>
        </p:spPr>
      </p:pic>
      <p:pic>
        <p:nvPicPr>
          <p:cNvPr id="448" name="Google Shape;448;p59"/>
          <p:cNvPicPr preferRelativeResize="0"/>
          <p:nvPr/>
        </p:nvPicPr>
        <p:blipFill rotWithShape="1">
          <a:blip r:embed="rId5">
            <a:alphaModFix/>
          </a:blip>
          <a:srcRect b="0" l="0" r="0" t="0"/>
          <a:stretch/>
        </p:blipFill>
        <p:spPr>
          <a:xfrm>
            <a:off x="4225500" y="3501200"/>
            <a:ext cx="2390700" cy="3187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the </a:t>
            </a:r>
            <a:r>
              <a:rPr b="0" i="0" lang="en-US" sz="2400" u="none" cap="none" strike="noStrike">
                <a:solidFill>
                  <a:srgbClr val="FF0000"/>
                </a:solidFill>
                <a:latin typeface="Calibri"/>
                <a:ea typeface="Calibri"/>
                <a:cs typeface="Calibri"/>
                <a:sym typeface="Calibri"/>
              </a:rPr>
              <a:t>Power Cable Extension</a:t>
            </a:r>
            <a:r>
              <a:rPr lang="en-US" sz="2400">
                <a:solidFill>
                  <a:srgbClr val="FF0000"/>
                </a:solidFill>
              </a:rPr>
              <a:t> </a:t>
            </a:r>
            <a:r>
              <a:rPr lang="en-US" sz="2400">
                <a:solidFill>
                  <a:srgbClr val="000000"/>
                </a:solidFill>
              </a:rPr>
              <a:t>to the </a:t>
            </a:r>
            <a:r>
              <a:rPr lang="en-US" sz="2400">
                <a:solidFill>
                  <a:srgbClr val="FF0000"/>
                </a:solidFill>
              </a:rPr>
              <a:t>coaxial power plug </a:t>
            </a:r>
            <a:r>
              <a:rPr lang="en-US" sz="2400">
                <a:solidFill>
                  <a:srgbClr val="000000"/>
                </a:solidFill>
              </a:rPr>
              <a:t>on the </a:t>
            </a:r>
            <a:r>
              <a:rPr lang="en-US" sz="2400">
                <a:solidFill>
                  <a:srgbClr val="FF0000"/>
                </a:solidFill>
              </a:rPr>
              <a:t>power board.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454" name="Google Shape;454;p60"/>
          <p:cNvPicPr preferRelativeResize="0"/>
          <p:nvPr/>
        </p:nvPicPr>
        <p:blipFill rotWithShape="1">
          <a:blip r:embed="rId3">
            <a:alphaModFix/>
          </a:blip>
          <a:srcRect b="0" l="0" r="0" t="0"/>
          <a:stretch/>
        </p:blipFill>
        <p:spPr>
          <a:xfrm>
            <a:off x="1119904" y="1825625"/>
            <a:ext cx="4618192" cy="4351338"/>
          </a:xfrm>
          <a:prstGeom prst="rect">
            <a:avLst/>
          </a:prstGeom>
          <a:noFill/>
          <a:ln>
            <a:noFill/>
          </a:ln>
        </p:spPr>
      </p:pic>
      <p:pic>
        <p:nvPicPr>
          <p:cNvPr id="455" name="Google Shape;455;p60"/>
          <p:cNvPicPr preferRelativeResize="0"/>
          <p:nvPr>
            <p:ph idx="2" type="body"/>
          </p:nvPr>
        </p:nvPicPr>
        <p:blipFill rotWithShape="1">
          <a:blip r:embed="rId4">
            <a:alphaModFix/>
          </a:blip>
          <a:srcRect b="0" l="0" r="0" t="0"/>
          <a:stretch/>
        </p:blipFill>
        <p:spPr>
          <a:xfrm>
            <a:off x="6529365" y="1825625"/>
            <a:ext cx="4467270" cy="435133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1"/>
          <p:cNvSpPr txBox="1"/>
          <p:nvPr>
            <p:ph type="title"/>
          </p:nvPr>
        </p:nvSpPr>
        <p:spPr>
          <a:xfrm>
            <a:off x="838200" y="365125"/>
            <a:ext cx="10515600" cy="199361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Before installing the remaining panels, arrange the cables so that they do not interfere with the laser beam using the included cable ties and cable restraints.</a:t>
            </a:r>
            <a:endParaRPr sz="2400"/>
          </a:p>
          <a:p>
            <a:pPr indent="0" lvl="0" marL="0" marR="0" rtl="0" algn="l">
              <a:lnSpc>
                <a:spcPct val="90000"/>
              </a:lnSpc>
              <a:spcBef>
                <a:spcPts val="0"/>
              </a:spcBef>
              <a:spcAft>
                <a:spcPts val="0"/>
              </a:spcAft>
              <a:buClr>
                <a:schemeClr val="dk1"/>
              </a:buClr>
              <a:buFont typeface="Calibri"/>
              <a:buNone/>
            </a:pPr>
            <a:r>
              <a:t/>
            </a:r>
            <a:endParaRPr sz="2400"/>
          </a:p>
          <a:p>
            <a:pPr indent="0" lvl="0" marL="0" marR="0" rtl="0" algn="l">
              <a:lnSpc>
                <a:spcPct val="90000"/>
              </a:lnSpc>
              <a:spcBef>
                <a:spcPts val="0"/>
              </a:spcBef>
              <a:spcAft>
                <a:spcPts val="0"/>
              </a:spcAft>
              <a:buClr>
                <a:schemeClr val="dk1"/>
              </a:buClr>
              <a:buFont typeface="Calibri"/>
              <a:buNone/>
            </a:pPr>
            <a:r>
              <a:rPr b="0" i="0" lang="en-US" sz="2400" u="sng" cap="none" strike="noStrike">
                <a:solidFill>
                  <a:schemeClr val="hlink"/>
                </a:solidFill>
                <a:latin typeface="Calibri"/>
                <a:ea typeface="Calibri"/>
                <a:cs typeface="Calibri"/>
                <a:sym typeface="Calibri"/>
                <a:hlinkClick r:id="rId3"/>
              </a:rPr>
              <a:t>https://drive.google.com/open?id=10Hs4L5ChrQcMRv-hTj1OjxoXU1Nje65PGSYR9zzE0nU</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461" name="Google Shape;461;p61"/>
          <p:cNvPicPr preferRelativeResize="0"/>
          <p:nvPr>
            <p:ph idx="2" type="body"/>
          </p:nvPr>
        </p:nvPicPr>
        <p:blipFill rotWithShape="1">
          <a:blip r:embed="rId4">
            <a:alphaModFix/>
          </a:blip>
          <a:srcRect b="0" l="0" r="0" t="0"/>
          <a:stretch/>
        </p:blipFill>
        <p:spPr>
          <a:xfrm>
            <a:off x="6326291" y="2604944"/>
            <a:ext cx="4914982" cy="4351338"/>
          </a:xfrm>
          <a:prstGeom prst="rect">
            <a:avLst/>
          </a:prstGeom>
          <a:noFill/>
          <a:ln>
            <a:noFill/>
          </a:ln>
        </p:spPr>
      </p:pic>
      <p:pic>
        <p:nvPicPr>
          <p:cNvPr id="462" name="Google Shape;462;p61"/>
          <p:cNvPicPr preferRelativeResize="0"/>
          <p:nvPr>
            <p:ph idx="1" type="body"/>
          </p:nvPr>
        </p:nvPicPr>
        <p:blipFill rotWithShape="1">
          <a:blip r:embed="rId5">
            <a:alphaModFix/>
          </a:blip>
          <a:srcRect b="0" l="0" r="0" t="0"/>
          <a:stretch/>
        </p:blipFill>
        <p:spPr>
          <a:xfrm>
            <a:off x="536864" y="2733603"/>
            <a:ext cx="5181600" cy="388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74925" y="365125"/>
            <a:ext cx="111852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a:t>
            </a:r>
            <a:r>
              <a:rPr b="1" lang="en-US" sz="3600"/>
              <a:t>take</a:t>
            </a:r>
            <a:r>
              <a:rPr b="1" i="0" lang="en-US" sz="3600" u="none" cap="none" strike="noStrike">
                <a:solidFill>
                  <a:schemeClr val="dk1"/>
                </a:solidFill>
                <a:latin typeface="Calibri"/>
                <a:ea typeface="Calibri"/>
                <a:cs typeface="Calibri"/>
                <a:sym typeface="Calibri"/>
              </a:rPr>
              <a:t> 4 screws from the bag labeled “</a:t>
            </a:r>
            <a:r>
              <a:rPr b="1" i="0" lang="en-US" sz="3600" u="none" cap="none" strike="noStrike">
                <a:solidFill>
                  <a:srgbClr val="FF0000"/>
                </a:solidFill>
                <a:latin typeface="Calibri"/>
                <a:ea typeface="Calibri"/>
                <a:cs typeface="Calibri"/>
                <a:sym typeface="Calibri"/>
              </a:rPr>
              <a:t>BH M6x12</a:t>
            </a:r>
            <a:r>
              <a:rPr b="1" i="0" lang="en-US" sz="3600" u="none" cap="none" strike="noStrike">
                <a:solidFill>
                  <a:schemeClr val="dk1"/>
                </a:solidFill>
                <a:latin typeface="Calibri"/>
                <a:ea typeface="Calibri"/>
                <a:cs typeface="Calibri"/>
                <a:sym typeface="Calibri"/>
              </a:rPr>
              <a:t>”</a:t>
            </a:r>
            <a:endParaRPr/>
          </a:p>
        </p:txBody>
      </p:sp>
      <p:sp>
        <p:nvSpPr>
          <p:cNvPr id="112" name="Google Shape;11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a:t>S</a:t>
            </a:r>
            <a:r>
              <a:rPr b="0" i="0" lang="en-US" sz="2800" u="none" cap="none" strike="noStrike">
                <a:solidFill>
                  <a:schemeClr val="dk1"/>
                </a:solidFill>
                <a:latin typeface="Calibri"/>
                <a:ea typeface="Calibri"/>
                <a:cs typeface="Calibri"/>
                <a:sym typeface="Calibri"/>
              </a:rPr>
              <a:t>crew two per bar </a:t>
            </a:r>
            <a:r>
              <a:rPr b="1" i="0" lang="en-US" sz="2800" u="sng" cap="none" strike="noStrike">
                <a:solidFill>
                  <a:schemeClr val="dk1"/>
                </a:solidFill>
                <a:latin typeface="Calibri"/>
                <a:ea typeface="Calibri"/>
                <a:cs typeface="Calibri"/>
                <a:sym typeface="Calibri"/>
              </a:rPr>
              <a:t>half way</a:t>
            </a:r>
            <a:r>
              <a:rPr b="0" i="0" lang="en-US" sz="2800" u="none" cap="none" strike="noStrike">
                <a:solidFill>
                  <a:schemeClr val="dk1"/>
                </a:solidFill>
                <a:latin typeface="Calibri"/>
                <a:ea typeface="Calibri"/>
                <a:cs typeface="Calibri"/>
                <a:sym typeface="Calibri"/>
              </a:rPr>
              <a:t> on the ends of “</a:t>
            </a:r>
            <a:r>
              <a:rPr b="0" i="0" lang="en-US" sz="2800" u="none" cap="none" strike="noStrike">
                <a:solidFill>
                  <a:srgbClr val="FF0000"/>
                </a:solidFill>
                <a:latin typeface="Calibri"/>
                <a:ea typeface="Calibri"/>
                <a:cs typeface="Calibri"/>
                <a:sym typeface="Calibri"/>
              </a:rPr>
              <a:t>Right1</a:t>
            </a:r>
            <a:r>
              <a:rPr b="0" i="0" lang="en-US" sz="2800" u="none" cap="none" strike="noStrike">
                <a:solidFill>
                  <a:schemeClr val="dk1"/>
                </a:solidFill>
                <a:latin typeface="Calibri"/>
                <a:ea typeface="Calibri"/>
                <a:cs typeface="Calibri"/>
                <a:sym typeface="Calibri"/>
              </a:rPr>
              <a:t>” and “</a:t>
            </a:r>
            <a:r>
              <a:rPr b="0" i="0" lang="en-US" sz="2800" u="none" cap="none" strike="noStrike">
                <a:solidFill>
                  <a:srgbClr val="FF0000"/>
                </a:solidFill>
                <a:latin typeface="Calibri"/>
                <a:ea typeface="Calibri"/>
                <a:cs typeface="Calibri"/>
                <a:sym typeface="Calibri"/>
              </a:rPr>
              <a:t>Right3</a:t>
            </a:r>
            <a:r>
              <a:rPr b="0" i="0" lang="en-US" sz="2800" u="none" cap="none" strike="noStrike">
                <a:solidFill>
                  <a:schemeClr val="dk1"/>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254000" lvl="0" marL="228600" rtl="0" algn="l">
              <a:spcBef>
                <a:spcPts val="0"/>
              </a:spcBef>
              <a:spcAft>
                <a:spcPts val="0"/>
              </a:spcAft>
              <a:buClr>
                <a:schemeClr val="dk1"/>
              </a:buClr>
              <a:buSzPts val="3200"/>
              <a:buFont typeface="Arial"/>
              <a:buChar char="•"/>
            </a:pPr>
            <a:r>
              <a:rPr lang="en-US" sz="3200"/>
              <a:t>Screw them in until there is 3 to 5mm remaining out </a:t>
            </a:r>
            <a:endParaRPr sz="3200"/>
          </a:p>
          <a:p>
            <a:pPr indent="-254000" lvl="0" marL="228600" rtl="0" algn="l">
              <a:spcBef>
                <a:spcPts val="0"/>
              </a:spcBef>
              <a:spcAft>
                <a:spcPts val="0"/>
              </a:spcAft>
              <a:buClr>
                <a:schemeClr val="dk1"/>
              </a:buClr>
              <a:buSzPts val="3200"/>
              <a:buFont typeface="Arial"/>
              <a:buChar char="•"/>
            </a:pPr>
            <a:r>
              <a:rPr lang="en-US" sz="3200"/>
              <a:t>This will make it easier to align with the slots in the frame in later steps.</a:t>
            </a:r>
            <a:endParaRPr/>
          </a:p>
        </p:txBody>
      </p:sp>
      <p:pic>
        <p:nvPicPr>
          <p:cNvPr id="113" name="Google Shape;113;p17"/>
          <p:cNvPicPr preferRelativeResize="0"/>
          <p:nvPr/>
        </p:nvPicPr>
        <p:blipFill rotWithShape="1">
          <a:blip r:embed="rId3">
            <a:alphaModFix/>
          </a:blip>
          <a:srcRect b="0" l="0" r="0" t="0"/>
          <a:stretch/>
        </p:blipFill>
        <p:spPr>
          <a:xfrm>
            <a:off x="2237749" y="3610125"/>
            <a:ext cx="3859500" cy="3060600"/>
          </a:xfrm>
          <a:prstGeom prst="rect">
            <a:avLst/>
          </a:prstGeom>
          <a:noFill/>
          <a:ln>
            <a:noFill/>
          </a:ln>
        </p:spPr>
      </p:pic>
      <p:pic>
        <p:nvPicPr>
          <p:cNvPr id="114" name="Google Shape;114;p17"/>
          <p:cNvPicPr preferRelativeResize="0"/>
          <p:nvPr>
            <p:ph idx="1" type="body"/>
          </p:nvPr>
        </p:nvPicPr>
        <p:blipFill rotWithShape="1">
          <a:blip r:embed="rId4">
            <a:alphaModFix/>
          </a:blip>
          <a:srcRect b="0" l="0" r="0" t="0"/>
          <a:stretch/>
        </p:blipFill>
        <p:spPr>
          <a:xfrm>
            <a:off x="625650" y="632724"/>
            <a:ext cx="4219500" cy="2890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txBox="1"/>
          <p:nvPr>
            <p:ph type="title"/>
          </p:nvPr>
        </p:nvSpPr>
        <p:spPr>
          <a:xfrm>
            <a:off x="838200" y="145925"/>
            <a:ext cx="10515600" cy="1679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the </a:t>
            </a:r>
            <a:r>
              <a:rPr lang="en-US" sz="2400">
                <a:solidFill>
                  <a:srgbClr val="FF0000"/>
                </a:solidFill>
              </a:rPr>
              <a:t>Acrylic protective lens</a:t>
            </a:r>
            <a:r>
              <a:rPr lang="en-US" sz="2400"/>
              <a:t> as</a:t>
            </a:r>
            <a:r>
              <a:rPr b="0" i="0" lang="en-US" sz="2400" u="none" cap="none" strike="noStrike">
                <a:solidFill>
                  <a:schemeClr val="dk1"/>
                </a:solidFill>
                <a:latin typeface="Calibri"/>
                <a:ea typeface="Calibri"/>
                <a:cs typeface="Calibri"/>
                <a:sym typeface="Calibri"/>
              </a:rPr>
              <a:t> seen here.  Install it to the top of the galvo</a:t>
            </a:r>
            <a:r>
              <a:rPr lang="en-US" sz="2400"/>
              <a:t>unit </a:t>
            </a:r>
            <a:r>
              <a:rPr b="0" i="0" lang="en-US" sz="2400" u="none" cap="none" strike="noStrike">
                <a:solidFill>
                  <a:schemeClr val="dk1"/>
                </a:solidFill>
                <a:latin typeface="Calibri"/>
                <a:ea typeface="Calibri"/>
                <a:cs typeface="Calibri"/>
                <a:sym typeface="Calibri"/>
              </a:rPr>
              <a:t>using 2 drops of silicone </a:t>
            </a:r>
            <a:r>
              <a:rPr lang="en-US" sz="2400"/>
              <a:t>based </a:t>
            </a:r>
            <a:r>
              <a:rPr b="0" i="0" lang="en-US" sz="2400" u="none" cap="none" strike="noStrike">
                <a:solidFill>
                  <a:schemeClr val="dk1"/>
                </a:solidFill>
                <a:latin typeface="Calibri"/>
                <a:ea typeface="Calibri"/>
                <a:cs typeface="Calibri"/>
                <a:sym typeface="Calibri"/>
              </a:rPr>
              <a:t>gel (don</a:t>
            </a:r>
            <a:r>
              <a:rPr lang="en-US" sz="2400"/>
              <a:t>’t use cyanoacrylate or tape</a:t>
            </a:r>
            <a:r>
              <a:rPr b="0" i="0" lang="en-US" sz="2400" u="none" cap="none" strike="noStrike">
                <a:solidFill>
                  <a:schemeClr val="dk1"/>
                </a:solidFill>
                <a:latin typeface="Calibri"/>
                <a:ea typeface="Calibri"/>
                <a:cs typeface="Calibri"/>
                <a:sym typeface="Calibri"/>
              </a:rPr>
              <a:t>. Make sure you remove </a:t>
            </a:r>
            <a:r>
              <a:rPr lang="en-US" sz="2400"/>
              <a:t>both sides’ protective film before installing.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468" name="Google Shape;468;p62"/>
          <p:cNvPicPr preferRelativeResize="0"/>
          <p:nvPr>
            <p:ph idx="1" type="body"/>
          </p:nvPr>
        </p:nvPicPr>
        <p:blipFill rotWithShape="1">
          <a:blip r:embed="rId3">
            <a:alphaModFix/>
          </a:blip>
          <a:srcRect b="0" l="0" r="0" t="0"/>
          <a:stretch/>
        </p:blipFill>
        <p:spPr>
          <a:xfrm>
            <a:off x="838200" y="2058194"/>
            <a:ext cx="5181600" cy="3886200"/>
          </a:xfrm>
          <a:prstGeom prst="rect">
            <a:avLst/>
          </a:prstGeom>
          <a:noFill/>
          <a:ln>
            <a:noFill/>
          </a:ln>
        </p:spPr>
      </p:pic>
      <p:pic>
        <p:nvPicPr>
          <p:cNvPr id="469" name="Google Shape;469;p62"/>
          <p:cNvPicPr preferRelativeResize="0"/>
          <p:nvPr>
            <p:ph idx="2" type="body"/>
          </p:nvPr>
        </p:nvPicPr>
        <p:blipFill rotWithShape="1">
          <a:blip r:embed="rId4">
            <a:alphaModFix/>
          </a:blip>
          <a:srcRect b="0" l="0" r="0" t="0"/>
          <a:stretch/>
        </p:blipFill>
        <p:spPr>
          <a:xfrm>
            <a:off x="7131248" y="1825625"/>
            <a:ext cx="3263503" cy="43513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3"/>
          <p:cNvSpPr txBox="1"/>
          <p:nvPr>
            <p:ph type="title"/>
          </p:nvPr>
        </p:nvSpPr>
        <p:spPr>
          <a:xfrm>
            <a:off x="838200" y="593725"/>
            <a:ext cx="10515600" cy="192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2400" u="sng" cap="none" strike="noStrike">
                <a:solidFill>
                  <a:schemeClr val="dk1"/>
                </a:solidFill>
                <a:latin typeface="Calibri"/>
                <a:ea typeface="Calibri"/>
                <a:cs typeface="Calibri"/>
                <a:sym typeface="Calibri"/>
              </a:rPr>
              <a:t>We recommend </a:t>
            </a:r>
            <a:r>
              <a:rPr b="1" lang="en-US" sz="2400" u="sng"/>
              <a:t>completing</a:t>
            </a:r>
            <a:r>
              <a:rPr b="1" i="0" lang="en-US" sz="2400" u="sng" cap="none" strike="noStrike">
                <a:solidFill>
                  <a:schemeClr val="dk1"/>
                </a:solidFill>
                <a:latin typeface="Calibri"/>
                <a:ea typeface="Calibri"/>
                <a:cs typeface="Calibri"/>
                <a:sym typeface="Calibri"/>
              </a:rPr>
              <a:t> this last step ONLY AFTER L</a:t>
            </a:r>
            <a:r>
              <a:rPr b="1" lang="en-US" sz="2400" u="sng"/>
              <a:t>EVELING, and printing  a successful TEST PRINT as the panels may hinder leveling.</a:t>
            </a:r>
            <a:br>
              <a:rPr b="1" i="0" lang="en-US" sz="2400" u="sng" cap="none" strike="noStrike">
                <a:solidFill>
                  <a:schemeClr val="dk1"/>
                </a:solidFill>
                <a:latin typeface="Calibri"/>
                <a:ea typeface="Calibri"/>
                <a:cs typeface="Calibri"/>
                <a:sym typeface="Calibri"/>
              </a:rPr>
            </a:br>
            <a:r>
              <a:rPr b="1" i="0" lang="en-US" sz="2400" u="sng" cap="none" strike="noStrike">
                <a:solidFill>
                  <a:schemeClr val="dk1"/>
                </a:solidFill>
                <a:latin typeface="Calibri"/>
                <a:ea typeface="Calibri"/>
                <a:cs typeface="Calibri"/>
                <a:sym typeface="Calibri"/>
              </a:rPr>
              <a:t>USE Protecti</a:t>
            </a:r>
            <a:r>
              <a:rPr b="1" lang="en-US" sz="2400" u="sng"/>
              <a:t>ve </a:t>
            </a:r>
            <a:r>
              <a:rPr b="1" i="0" lang="en-US" sz="2400" u="sng" cap="none" strike="noStrike">
                <a:solidFill>
                  <a:schemeClr val="dk1"/>
                </a:solidFill>
                <a:latin typeface="Calibri"/>
                <a:ea typeface="Calibri"/>
                <a:cs typeface="Calibri"/>
                <a:sym typeface="Calibri"/>
              </a:rPr>
              <a:t> Glasses when running tests with panels off!</a:t>
            </a:r>
            <a:br>
              <a:rPr b="1" i="0" lang="en-US" sz="2400" u="sng"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Install </a:t>
            </a:r>
            <a:r>
              <a:rPr b="0" i="0" lang="en-US" sz="2000" u="none" cap="none" strike="noStrike">
                <a:solidFill>
                  <a:srgbClr val="FF0000"/>
                </a:solidFill>
                <a:latin typeface="Calibri"/>
                <a:ea typeface="Calibri"/>
                <a:cs typeface="Calibri"/>
                <a:sym typeface="Calibri"/>
              </a:rPr>
              <a:t>Left</a:t>
            </a:r>
            <a:r>
              <a:rPr b="0" i="0" lang="en-US" sz="2000" u="none" cap="none" strike="noStrike">
                <a:solidFill>
                  <a:schemeClr val="dk1"/>
                </a:solidFill>
                <a:latin typeface="Calibri"/>
                <a:ea typeface="Calibri"/>
                <a:cs typeface="Calibri"/>
                <a:sym typeface="Calibri"/>
              </a:rPr>
              <a:t>,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and the </a:t>
            </a:r>
            <a:r>
              <a:rPr b="0" i="0" lang="en-US" sz="2000" u="none" cap="none" strike="noStrike">
                <a:solidFill>
                  <a:srgbClr val="FF0000"/>
                </a:solidFill>
                <a:latin typeface="Calibri"/>
                <a:ea typeface="Calibri"/>
                <a:cs typeface="Calibri"/>
                <a:sym typeface="Calibri"/>
              </a:rPr>
              <a:t>Top</a:t>
            </a:r>
            <a:r>
              <a:rPr lang="en-US" sz="2000"/>
              <a:t> panels.</a:t>
            </a:r>
            <a:r>
              <a:rPr b="0" i="0" lang="en-US" sz="2000" u="none" cap="none" strike="noStrike">
                <a:solidFill>
                  <a:schemeClr val="dk1"/>
                </a:solidFill>
                <a:latin typeface="Calibri"/>
                <a:ea typeface="Calibri"/>
                <a:cs typeface="Calibri"/>
                <a:sym typeface="Calibri"/>
              </a:rPr>
              <a:t> Use 6 </a:t>
            </a:r>
            <a:r>
              <a:rPr b="0" i="0" lang="en-US" sz="2000" u="none" cap="none" strike="noStrike">
                <a:solidFill>
                  <a:srgbClr val="FF0000"/>
                </a:solidFill>
                <a:latin typeface="Calibri"/>
                <a:ea typeface="Calibri"/>
                <a:cs typeface="Calibri"/>
                <a:sym typeface="Calibri"/>
              </a:rPr>
              <a:t>BH M3-16</a:t>
            </a:r>
            <a:r>
              <a:rPr b="0" i="0" lang="en-US" sz="2000" u="none" cap="none" strike="noStrike">
                <a:solidFill>
                  <a:schemeClr val="dk1"/>
                </a:solidFill>
                <a:latin typeface="Calibri"/>
                <a:ea typeface="Calibri"/>
                <a:cs typeface="Calibri"/>
                <a:sym typeface="Calibri"/>
              </a:rPr>
              <a:t> screws</a:t>
            </a:r>
            <a:r>
              <a:rPr lang="en-US" sz="2000"/>
              <a:t> for </a:t>
            </a:r>
            <a:r>
              <a:rPr b="0" i="0" lang="en-US" sz="2000" u="none" cap="none" strike="noStrike">
                <a:solidFill>
                  <a:schemeClr val="dk1"/>
                </a:solidFill>
                <a:latin typeface="Calibri"/>
                <a:ea typeface="Calibri"/>
                <a:cs typeface="Calibri"/>
                <a:sym typeface="Calibri"/>
              </a:rPr>
              <a:t>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and </a:t>
            </a:r>
            <a:r>
              <a:rPr b="0" i="0" lang="en-US" sz="2000" u="none" cap="none" strike="noStrike">
                <a:solidFill>
                  <a:srgbClr val="FF0000"/>
                </a:solidFill>
                <a:latin typeface="Calibri"/>
                <a:ea typeface="Calibri"/>
                <a:cs typeface="Calibri"/>
                <a:sym typeface="Calibri"/>
              </a:rPr>
              <a:t>Left</a:t>
            </a:r>
            <a:r>
              <a:rPr lang="en-US" sz="2000"/>
              <a:t> and </a:t>
            </a:r>
            <a:r>
              <a:rPr b="0" i="0" lang="en-US" sz="2000" u="none" cap="none" strike="noStrike">
                <a:solidFill>
                  <a:schemeClr val="dk1"/>
                </a:solidFill>
                <a:latin typeface="Calibri"/>
                <a:ea typeface="Calibri"/>
                <a:cs typeface="Calibri"/>
                <a:sym typeface="Calibri"/>
              </a:rPr>
              <a:t>4 for the </a:t>
            </a:r>
            <a:r>
              <a:rPr b="0" i="0" lang="en-US" sz="2000" u="none" cap="none" strike="noStrike">
                <a:solidFill>
                  <a:srgbClr val="FF0000"/>
                </a:solidFill>
                <a:latin typeface="Calibri"/>
                <a:ea typeface="Calibri"/>
                <a:cs typeface="Calibri"/>
                <a:sym typeface="Calibri"/>
              </a:rPr>
              <a:t>Top</a:t>
            </a:r>
            <a:r>
              <a:rPr b="0" i="0" lang="en-US" sz="2000" u="none" cap="none" strike="noStrike">
                <a:solidFill>
                  <a:schemeClr val="dk1"/>
                </a:solidFill>
                <a:latin typeface="Calibri"/>
                <a:ea typeface="Calibri"/>
                <a:cs typeface="Calibri"/>
                <a:sym typeface="Calibri"/>
              </a:rPr>
              <a:t> Panel. Make sure the </a:t>
            </a:r>
            <a:r>
              <a:rPr lang="en-US" sz="2000"/>
              <a:t>edge Bevel </a:t>
            </a:r>
            <a:r>
              <a:rPr b="0" i="0" lang="en-US" sz="2000" u="none" cap="none" strike="noStrike">
                <a:solidFill>
                  <a:schemeClr val="dk1"/>
                </a:solidFill>
                <a:latin typeface="Calibri"/>
                <a:ea typeface="Calibri"/>
                <a:cs typeface="Calibri"/>
                <a:sym typeface="Calibri"/>
              </a:rPr>
              <a:t> on </a:t>
            </a:r>
            <a:r>
              <a:rPr lang="en-US" sz="2000"/>
              <a:t>each</a:t>
            </a:r>
            <a:r>
              <a:rPr b="0" i="0" lang="en-US" sz="2000" u="none" cap="none" strike="noStrike">
                <a:solidFill>
                  <a:schemeClr val="dk1"/>
                </a:solidFill>
                <a:latin typeface="Calibri"/>
                <a:ea typeface="Calibri"/>
                <a:cs typeface="Calibri"/>
                <a:sym typeface="Calibri"/>
              </a:rPr>
              <a:t> panel is facing outward.   </a:t>
            </a:r>
            <a:br>
              <a:rPr b="0" i="0" lang="en-US" sz="2400" u="none" cap="none" strike="noStrike">
                <a:solidFill>
                  <a:schemeClr val="dk1"/>
                </a:solidFill>
                <a:latin typeface="Calibri"/>
                <a:ea typeface="Calibri"/>
                <a:cs typeface="Calibri"/>
                <a:sym typeface="Calibri"/>
              </a:rPr>
            </a:br>
            <a:br>
              <a:rPr b="1" i="0" lang="en-US" sz="2400" u="none" cap="none" strike="noStrike">
                <a:solidFill>
                  <a:schemeClr val="dk1"/>
                </a:solidFill>
                <a:latin typeface="Calibri"/>
                <a:ea typeface="Calibri"/>
                <a:cs typeface="Calibri"/>
                <a:sym typeface="Calibri"/>
              </a:rPr>
            </a:br>
            <a:endParaRPr b="1" i="0" sz="2400" u="none" cap="none" strike="noStrike">
              <a:solidFill>
                <a:schemeClr val="dk1"/>
              </a:solidFill>
              <a:latin typeface="Calibri"/>
              <a:ea typeface="Calibri"/>
              <a:cs typeface="Calibri"/>
              <a:sym typeface="Calibri"/>
            </a:endParaRPr>
          </a:p>
        </p:txBody>
      </p:sp>
      <p:pic>
        <p:nvPicPr>
          <p:cNvPr id="475" name="Google Shape;475;p63"/>
          <p:cNvPicPr preferRelativeResize="0"/>
          <p:nvPr>
            <p:ph idx="1" type="body"/>
          </p:nvPr>
        </p:nvPicPr>
        <p:blipFill rotWithShape="1">
          <a:blip r:embed="rId3">
            <a:alphaModFix/>
          </a:blip>
          <a:srcRect b="0" l="0" r="0" t="0"/>
          <a:stretch/>
        </p:blipFill>
        <p:spPr>
          <a:xfrm>
            <a:off x="1023969" y="2506662"/>
            <a:ext cx="3263503" cy="4351338"/>
          </a:xfrm>
          <a:prstGeom prst="rect">
            <a:avLst/>
          </a:prstGeom>
          <a:noFill/>
          <a:ln>
            <a:noFill/>
          </a:ln>
        </p:spPr>
      </p:pic>
      <p:pic>
        <p:nvPicPr>
          <p:cNvPr id="476" name="Google Shape;476;p63"/>
          <p:cNvPicPr preferRelativeResize="0"/>
          <p:nvPr>
            <p:ph idx="2" type="body"/>
          </p:nvPr>
        </p:nvPicPr>
        <p:blipFill rotWithShape="1">
          <a:blip r:embed="rId4">
            <a:alphaModFix/>
          </a:blip>
          <a:srcRect b="0" l="0" r="0" t="0"/>
          <a:stretch/>
        </p:blipFill>
        <p:spPr>
          <a:xfrm>
            <a:off x="7442976" y="2292422"/>
            <a:ext cx="3263503" cy="4351338"/>
          </a:xfrm>
          <a:prstGeom prst="rect">
            <a:avLst/>
          </a:prstGeom>
          <a:noFill/>
          <a:ln>
            <a:noFill/>
          </a:ln>
        </p:spPr>
      </p:pic>
      <p:pic>
        <p:nvPicPr>
          <p:cNvPr id="477" name="Google Shape;477;p63"/>
          <p:cNvPicPr preferRelativeResize="0"/>
          <p:nvPr/>
        </p:nvPicPr>
        <p:blipFill rotWithShape="1">
          <a:blip r:embed="rId5">
            <a:alphaModFix/>
          </a:blip>
          <a:srcRect b="0" l="0" r="0" t="0"/>
          <a:stretch/>
        </p:blipFill>
        <p:spPr>
          <a:xfrm>
            <a:off x="4751992" y="4810991"/>
            <a:ext cx="1929478" cy="17088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838200" y="365125"/>
            <a:ext cx="109719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a:t>
            </a:r>
            <a:r>
              <a:rPr b="1" lang="en-US" sz="3600"/>
              <a:t>take</a:t>
            </a:r>
            <a:r>
              <a:rPr b="1" i="0" lang="en-US" sz="3600" u="none" cap="none" strike="noStrike">
                <a:solidFill>
                  <a:schemeClr val="dk1"/>
                </a:solidFill>
                <a:latin typeface="Calibri"/>
                <a:ea typeface="Calibri"/>
                <a:cs typeface="Calibri"/>
                <a:sym typeface="Calibri"/>
              </a:rPr>
              <a:t> 4 screws from the bag labeled “</a:t>
            </a:r>
            <a:r>
              <a:rPr b="1" i="0" lang="en-US" sz="3600" u="none" cap="none" strike="noStrike">
                <a:solidFill>
                  <a:srgbClr val="FF0000"/>
                </a:solidFill>
                <a:latin typeface="Calibri"/>
                <a:ea typeface="Calibri"/>
                <a:cs typeface="Calibri"/>
                <a:sym typeface="Calibri"/>
              </a:rPr>
              <a:t>BH M6x20</a:t>
            </a:r>
            <a:r>
              <a:rPr b="1" lang="en-US" sz="3600">
                <a:solidFill>
                  <a:srgbClr val="434343"/>
                </a:solidFill>
              </a:rPr>
              <a:t>”</a:t>
            </a:r>
            <a:endParaRPr b="1" i="0" sz="3600" u="none" cap="none" strike="noStrike">
              <a:solidFill>
                <a:srgbClr val="434343"/>
              </a:solidFill>
              <a:latin typeface="Calibri"/>
              <a:ea typeface="Calibri"/>
              <a:cs typeface="Calibri"/>
              <a:sym typeface="Calibri"/>
            </a:endParaRPr>
          </a:p>
        </p:txBody>
      </p:sp>
      <p:sp>
        <p:nvSpPr>
          <p:cNvPr id="120" name="Google Shape;120;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lang="en-US" sz="3600"/>
              <a:t>Screw these halfway in the ends of</a:t>
            </a:r>
            <a:r>
              <a:rPr b="0" i="0" lang="en-US" sz="3600" u="none" cap="none" strike="noStrike">
                <a:solidFill>
                  <a:schemeClr val="dk1"/>
                </a:solidFill>
                <a:latin typeface="Calibri"/>
                <a:ea typeface="Calibri"/>
                <a:cs typeface="Calibri"/>
                <a:sym typeface="Calibri"/>
              </a:rPr>
              <a:t> </a:t>
            </a:r>
            <a:r>
              <a:rPr b="0" i="0" lang="en-US" sz="3600" u="none" cap="none" strike="noStrike">
                <a:solidFill>
                  <a:srgbClr val="FF0000"/>
                </a:solidFill>
                <a:latin typeface="Calibri"/>
                <a:ea typeface="Calibri"/>
                <a:cs typeface="Calibri"/>
                <a:sym typeface="Calibri"/>
              </a:rPr>
              <a:t>Left2</a:t>
            </a:r>
            <a:r>
              <a:rPr b="0" i="0" lang="en-US" sz="3600" u="none" cap="none" strike="noStrike">
                <a:solidFill>
                  <a:schemeClr val="dk1"/>
                </a:solidFill>
                <a:latin typeface="Calibri"/>
                <a:ea typeface="Calibri"/>
                <a:cs typeface="Calibri"/>
                <a:sym typeface="Calibri"/>
              </a:rPr>
              <a:t> and </a:t>
            </a:r>
            <a:r>
              <a:rPr b="0" i="0" lang="en-US" sz="3600" u="none" cap="none" strike="noStrike">
                <a:solidFill>
                  <a:srgbClr val="FF0000"/>
                </a:solidFill>
                <a:latin typeface="Calibri"/>
                <a:ea typeface="Calibri"/>
                <a:cs typeface="Calibri"/>
                <a:sym typeface="Calibri"/>
              </a:rPr>
              <a:t>Right2</a:t>
            </a:r>
            <a:r>
              <a:rPr b="0" i="0" lang="en-US" sz="3600" u="none" cap="none" strike="noStrike">
                <a:solidFill>
                  <a:schemeClr val="dk1"/>
                </a:solidFill>
                <a:latin typeface="Calibri"/>
                <a:ea typeface="Calibri"/>
                <a:cs typeface="Calibri"/>
                <a:sym typeface="Calibri"/>
              </a:rPr>
              <a:t> bars. 2 Each bar. </a:t>
            </a:r>
            <a:endParaRPr b="0" i="0" sz="3600" u="none" cap="none" strike="noStrike">
              <a:solidFill>
                <a:schemeClr val="dk1"/>
              </a:solidFill>
              <a:latin typeface="Calibri"/>
              <a:ea typeface="Calibri"/>
              <a:cs typeface="Calibri"/>
              <a:sym typeface="Calibri"/>
            </a:endParaRPr>
          </a:p>
          <a:p>
            <a:pPr indent="-203200" lvl="0" marL="228600" rtl="0" algn="l">
              <a:spcBef>
                <a:spcPts val="0"/>
              </a:spcBef>
              <a:spcAft>
                <a:spcPts val="0"/>
              </a:spcAft>
              <a:buClr>
                <a:schemeClr val="dk1"/>
              </a:buClr>
              <a:buSzPts val="3200"/>
              <a:buFont typeface="Arial"/>
              <a:buChar char="•"/>
            </a:pPr>
            <a:r>
              <a:rPr lang="en-US" sz="3200"/>
              <a:t>Screw them in until there is 3 to 5mm remaining out </a:t>
            </a:r>
            <a:endParaRPr sz="3200"/>
          </a:p>
          <a:p>
            <a:pPr indent="-203200" lvl="0" marL="228600" rtl="0" algn="l">
              <a:spcBef>
                <a:spcPts val="0"/>
              </a:spcBef>
              <a:spcAft>
                <a:spcPts val="0"/>
              </a:spcAft>
              <a:buClr>
                <a:schemeClr val="dk1"/>
              </a:buClr>
              <a:buSzPts val="3200"/>
              <a:buFont typeface="Arial"/>
              <a:buChar char="•"/>
            </a:pPr>
            <a:r>
              <a:rPr lang="en-US" sz="3200"/>
              <a:t>This will make it easier to align with the slots in the frame in later steps.</a:t>
            </a:r>
            <a:endParaRPr sz="3600"/>
          </a:p>
        </p:txBody>
      </p:sp>
      <p:pic>
        <p:nvPicPr>
          <p:cNvPr id="121" name="Google Shape;121;p18"/>
          <p:cNvPicPr preferRelativeResize="0"/>
          <p:nvPr>
            <p:ph idx="1" type="body"/>
          </p:nvPr>
        </p:nvPicPr>
        <p:blipFill rotWithShape="1">
          <a:blip r:embed="rId3">
            <a:alphaModFix/>
          </a:blip>
          <a:srcRect b="0" l="0" r="0" t="0"/>
          <a:stretch/>
        </p:blipFill>
        <p:spPr>
          <a:xfrm>
            <a:off x="838200" y="2318708"/>
            <a:ext cx="5181600" cy="33651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Please find assembled front and back frames labled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endParaRPr b="1" i="0" sz="3200" u="none" cap="none" strike="noStrike">
              <a:solidFill>
                <a:srgbClr val="FF0000"/>
              </a:solidFill>
              <a:latin typeface="Calibri"/>
              <a:ea typeface="Calibri"/>
              <a:cs typeface="Calibri"/>
              <a:sym typeface="Calibri"/>
            </a:endParaRPr>
          </a:p>
        </p:txBody>
      </p:sp>
      <p:sp>
        <p:nvSpPr>
          <p:cNvPr id="127" name="Google Shape;127;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front frame has labels start with </a:t>
            </a:r>
            <a:r>
              <a:rPr b="0" i="0" lang="en-US" sz="3600" u="none" cap="none" strike="noStrike">
                <a:solidFill>
                  <a:srgbClr val="FF0000"/>
                </a:solidFill>
                <a:latin typeface="Calibri"/>
                <a:ea typeface="Calibri"/>
                <a:cs typeface="Calibri"/>
                <a:sym typeface="Calibri"/>
              </a:rPr>
              <a:t>Front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back frame has labels start with </a:t>
            </a:r>
            <a:r>
              <a:rPr b="0" i="0" lang="en-US" sz="3600" u="none" cap="none" strike="noStrike">
                <a:solidFill>
                  <a:srgbClr val="FF0000"/>
                </a:solidFill>
                <a:latin typeface="Calibri"/>
                <a:ea typeface="Calibri"/>
                <a:cs typeface="Calibri"/>
                <a:sym typeface="Calibri"/>
              </a:rPr>
              <a:t>Back</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side of each frame that is facing outward is where the sticker is located.</a:t>
            </a:r>
            <a:endParaRPr b="0" i="0" sz="3600" u="none" cap="none" strike="noStrike">
              <a:solidFill>
                <a:schemeClr val="dk1"/>
              </a:solidFill>
              <a:latin typeface="Calibri"/>
              <a:ea typeface="Calibri"/>
              <a:cs typeface="Calibri"/>
              <a:sym typeface="Calibri"/>
            </a:endParaRPr>
          </a:p>
        </p:txBody>
      </p:sp>
      <p:pic>
        <p:nvPicPr>
          <p:cNvPr id="128" name="Google Shape;128;p19"/>
          <p:cNvPicPr preferRelativeResize="0"/>
          <p:nvPr>
            <p:ph idx="1" type="body"/>
          </p:nvPr>
        </p:nvPicPr>
        <p:blipFill rotWithShape="1">
          <a:blip r:embed="rId3">
            <a:alphaModFix/>
          </a:blip>
          <a:srcRect b="0" l="0" r="0" t="0"/>
          <a:stretch/>
        </p:blipFill>
        <p:spPr>
          <a:xfrm>
            <a:off x="838200" y="1852624"/>
            <a:ext cx="5181600" cy="42973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Put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 in parallel on the table</a:t>
            </a:r>
            <a:endParaRPr b="1" i="0" sz="3200" u="none" cap="none" strike="noStrike">
              <a:solidFill>
                <a:schemeClr val="dk1"/>
              </a:solidFill>
              <a:latin typeface="Calibri"/>
              <a:ea typeface="Calibri"/>
              <a:cs typeface="Calibri"/>
              <a:sym typeface="Calibri"/>
            </a:endParaRPr>
          </a:p>
        </p:txBody>
      </p:sp>
      <p:sp>
        <p:nvSpPr>
          <p:cNvPr id="134" name="Google Shape;134;p20"/>
          <p:cNvSpPr txBox="1"/>
          <p:nvPr>
            <p:ph idx="2" type="body"/>
          </p:nvPr>
        </p:nvSpPr>
        <p:spPr>
          <a:xfrm>
            <a:off x="6172200" y="1825625"/>
            <a:ext cx="5181600" cy="4876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Put </a:t>
            </a:r>
            <a:r>
              <a:rPr b="0" i="0" lang="en-US" sz="2800" u="none" cap="none" strike="noStrike">
                <a:solidFill>
                  <a:srgbClr val="FF0000"/>
                </a:solidFill>
                <a:latin typeface="Calibri"/>
                <a:ea typeface="Calibri"/>
                <a:cs typeface="Calibri"/>
                <a:sym typeface="Calibri"/>
              </a:rPr>
              <a:t>Front</a:t>
            </a:r>
            <a:r>
              <a:rPr b="0" i="0" lang="en-US" sz="2800" u="none" cap="none" strike="noStrike">
                <a:solidFill>
                  <a:schemeClr val="dk1"/>
                </a:solidFill>
                <a:latin typeface="Calibri"/>
                <a:ea typeface="Calibri"/>
                <a:cs typeface="Calibri"/>
                <a:sym typeface="Calibri"/>
              </a:rPr>
              <a:t> on the left hand side, with sticker facing left. Rubber feet facing you.</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Put </a:t>
            </a:r>
            <a:r>
              <a:rPr b="0" i="0" lang="en-US" sz="2800" u="none" cap="none" strike="noStrike">
                <a:solidFill>
                  <a:srgbClr val="FF0000"/>
                </a:solidFill>
                <a:latin typeface="Calibri"/>
                <a:ea typeface="Calibri"/>
                <a:cs typeface="Calibri"/>
                <a:sym typeface="Calibri"/>
              </a:rPr>
              <a:t>Back</a:t>
            </a:r>
            <a:r>
              <a:rPr b="0" i="0" lang="en-US" sz="2800" u="none" cap="none" strike="noStrike">
                <a:solidFill>
                  <a:schemeClr val="dk1"/>
                </a:solidFill>
                <a:latin typeface="Calibri"/>
                <a:ea typeface="Calibri"/>
                <a:cs typeface="Calibri"/>
                <a:sym typeface="Calibri"/>
              </a:rPr>
              <a:t> Frame on the right</a:t>
            </a:r>
            <a:r>
              <a:rPr lang="en-US"/>
              <a:t>,</a:t>
            </a:r>
            <a:r>
              <a:rPr b="0" i="0" lang="en-US" sz="2800" u="none" cap="none" strike="noStrike">
                <a:solidFill>
                  <a:schemeClr val="dk1"/>
                </a:solidFill>
                <a:latin typeface="Calibri"/>
                <a:ea typeface="Calibri"/>
                <a:cs typeface="Calibri"/>
                <a:sym typeface="Calibri"/>
              </a:rPr>
              <a:t> Sticker facing right. Rubber feet Facing you.</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Where the </a:t>
            </a:r>
            <a:r>
              <a:rPr lang="en-US"/>
              <a:t>s</a:t>
            </a:r>
            <a:r>
              <a:rPr b="0" i="0" lang="en-US" sz="2800" u="none" cap="none" strike="noStrike">
                <a:solidFill>
                  <a:schemeClr val="dk1"/>
                </a:solidFill>
                <a:latin typeface="Calibri"/>
                <a:ea typeface="Calibri"/>
                <a:cs typeface="Calibri"/>
                <a:sym typeface="Calibri"/>
              </a:rPr>
              <a:t>ticker is facing is important. The stickers for the front and the back should be facing away from each other.</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35" name="Google Shape;135;p20"/>
          <p:cNvPicPr preferRelativeResize="0"/>
          <p:nvPr>
            <p:ph idx="1" type="body"/>
          </p:nvPr>
        </p:nvPicPr>
        <p:blipFill rotWithShape="1">
          <a:blip r:embed="rId3">
            <a:alphaModFix/>
          </a:blip>
          <a:srcRect b="0" l="0" r="0" t="0"/>
          <a:stretch/>
        </p:blipFill>
        <p:spPr>
          <a:xfrm>
            <a:off x="838200" y="2108157"/>
            <a:ext cx="5181600" cy="3786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Install </a:t>
            </a:r>
            <a:r>
              <a:rPr b="1" i="0" lang="en-US" sz="3200" u="none" cap="none" strike="noStrike">
                <a:solidFill>
                  <a:srgbClr val="FF0000"/>
                </a:solidFill>
                <a:latin typeface="Calibri"/>
                <a:ea typeface="Calibri"/>
                <a:cs typeface="Calibri"/>
                <a:sym typeface="Calibri"/>
              </a:rPr>
              <a:t>Right1, Right2, Right3 </a:t>
            </a:r>
            <a:r>
              <a:rPr b="1" i="0" lang="en-US" sz="3200" u="none" cap="none" strike="noStrike">
                <a:solidFill>
                  <a:schemeClr val="dk1"/>
                </a:solidFill>
                <a:latin typeface="Calibri"/>
                <a:ea typeface="Calibri"/>
                <a:cs typeface="Calibri"/>
                <a:sym typeface="Calibri"/>
              </a:rPr>
              <a:t>bar between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 </a:t>
            </a:r>
            <a:endParaRPr b="1" sz="3200"/>
          </a:p>
        </p:txBody>
      </p:sp>
      <p:sp>
        <p:nvSpPr>
          <p:cNvPr id="141" name="Google Shape;141;p21"/>
          <p:cNvSpPr txBox="1"/>
          <p:nvPr>
            <p:ph idx="2" type="body"/>
          </p:nvPr>
        </p:nvSpPr>
        <p:spPr>
          <a:xfrm>
            <a:off x="5748850" y="1425900"/>
            <a:ext cx="6186300" cy="43512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8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Install </a:t>
            </a:r>
            <a:r>
              <a:rPr b="0" i="0" lang="en-US" sz="2400" u="none" cap="none" strike="noStrike">
                <a:solidFill>
                  <a:srgbClr val="FF0000"/>
                </a:solidFill>
                <a:latin typeface="Calibri"/>
                <a:ea typeface="Calibri"/>
                <a:cs typeface="Calibri"/>
                <a:sym typeface="Calibri"/>
              </a:rPr>
              <a:t>Right3</a:t>
            </a:r>
            <a:r>
              <a:rPr b="0" i="0" lang="en-US" sz="2400" u="none" cap="none" strike="noStrike">
                <a:solidFill>
                  <a:schemeClr val="dk1"/>
                </a:solidFill>
                <a:latin typeface="Calibri"/>
                <a:ea typeface="Calibri"/>
                <a:cs typeface="Calibri"/>
                <a:sym typeface="Calibri"/>
              </a:rPr>
              <a:t>, put the screw </a:t>
            </a:r>
            <a:r>
              <a:rPr lang="en-US" sz="2400"/>
              <a:t>in the slots of the</a:t>
            </a:r>
            <a:r>
              <a:rPr b="0" i="0" lang="en-US" sz="2400" u="none" cap="none" strike="noStrike">
                <a:solidFill>
                  <a:schemeClr val="dk1"/>
                </a:solidFill>
                <a:latin typeface="Calibri"/>
                <a:ea typeface="Calibri"/>
                <a:cs typeface="Calibri"/>
                <a:sym typeface="Calibri"/>
              </a:rPr>
              <a:t> extrusions and slide all the way down to the rubber feet.</a:t>
            </a:r>
            <a:endParaRPr sz="2400"/>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Install </a:t>
            </a:r>
            <a:r>
              <a:rPr b="0" i="0" lang="en-US" sz="2400" u="none" cap="none" strike="noStrike">
                <a:solidFill>
                  <a:srgbClr val="FF0000"/>
                </a:solidFill>
                <a:latin typeface="Calibri"/>
                <a:ea typeface="Calibri"/>
                <a:cs typeface="Calibri"/>
                <a:sym typeface="Calibri"/>
              </a:rPr>
              <a:t>Right2</a:t>
            </a:r>
            <a:r>
              <a:rPr b="0" i="0" lang="en-US" sz="2400" u="none" cap="none" strike="noStrike">
                <a:solidFill>
                  <a:schemeClr val="dk1"/>
                </a:solidFill>
                <a:latin typeface="Calibri"/>
                <a:ea typeface="Calibri"/>
                <a:cs typeface="Calibri"/>
                <a:sym typeface="Calibri"/>
              </a:rPr>
              <a:t>, Use the previous found </a:t>
            </a:r>
            <a:r>
              <a:rPr b="0" i="0" lang="en-US" sz="2400" u="none" cap="none" strike="noStrike">
                <a:solidFill>
                  <a:srgbClr val="FF0000"/>
                </a:solidFill>
                <a:latin typeface="Calibri"/>
                <a:ea typeface="Calibri"/>
                <a:cs typeface="Calibri"/>
                <a:sym typeface="Calibri"/>
              </a:rPr>
              <a:t>BH M6-20</a:t>
            </a:r>
            <a:r>
              <a:rPr b="0" i="0" lang="en-US" sz="2400" u="none" cap="none" strike="noStrike">
                <a:solidFill>
                  <a:schemeClr val="dk1"/>
                </a:solidFill>
                <a:latin typeface="Calibri"/>
                <a:ea typeface="Calibri"/>
                <a:cs typeface="Calibri"/>
                <a:sym typeface="Calibri"/>
              </a:rPr>
              <a:t> </a:t>
            </a:r>
            <a:r>
              <a:rPr lang="en-US" sz="2400"/>
              <a:t>THROUGH the clearance hole midway on the extrusion. </a:t>
            </a:r>
            <a:endParaRPr b="0" i="0" sz="2400" u="none" cap="none" strike="noStrike">
              <a:solidFill>
                <a:schemeClr val="dk1"/>
              </a:solidFill>
              <a:latin typeface="Calibri"/>
              <a:ea typeface="Calibri"/>
              <a:cs typeface="Calibri"/>
              <a:sym typeface="Calibri"/>
            </a:endParaRPr>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Finally Install </a:t>
            </a:r>
            <a:r>
              <a:rPr b="0" i="0" lang="en-US" sz="2400" u="none" cap="none" strike="noStrike">
                <a:solidFill>
                  <a:srgbClr val="FF0000"/>
                </a:solidFill>
                <a:latin typeface="Calibri"/>
                <a:ea typeface="Calibri"/>
                <a:cs typeface="Calibri"/>
                <a:sym typeface="Calibri"/>
              </a:rPr>
              <a:t>Right1 </a:t>
            </a:r>
            <a:r>
              <a:rPr b="0" i="0" lang="en-US" sz="2400" u="none" cap="none" strike="noStrike">
                <a:solidFill>
                  <a:srgbClr val="000000"/>
                </a:solidFill>
                <a:latin typeface="Calibri"/>
                <a:ea typeface="Calibri"/>
                <a:cs typeface="Calibri"/>
                <a:sym typeface="Calibri"/>
              </a:rPr>
              <a:t>at the top of the frame</a:t>
            </a:r>
            <a:r>
              <a:rPr lang="en-US" sz="2400">
                <a:solidFill>
                  <a:srgbClr val="000000"/>
                </a:solidFill>
              </a:rPr>
              <a:t>s.</a:t>
            </a:r>
            <a:endParaRPr sz="2400">
              <a:solidFill>
                <a:srgbClr val="000000"/>
              </a:solidFill>
            </a:endParaRPr>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Sticker side of each bar should face outward</a:t>
            </a:r>
            <a:endParaRPr b="0" i="0" sz="2400" u="none" cap="none" strike="noStrike">
              <a:solidFill>
                <a:schemeClr val="dk1"/>
              </a:solidFill>
              <a:latin typeface="Calibri"/>
              <a:ea typeface="Calibri"/>
              <a:cs typeface="Calibri"/>
              <a:sym typeface="Calibri"/>
            </a:endParaRPr>
          </a:p>
          <a:p>
            <a:pPr indent="-203200" lvl="0" marL="228600" marR="0" rtl="0" algn="l">
              <a:lnSpc>
                <a:spcPct val="80000"/>
              </a:lnSpc>
              <a:spcBef>
                <a:spcPts val="1000"/>
              </a:spcBef>
              <a:spcAft>
                <a:spcPts val="0"/>
              </a:spcAft>
              <a:buClr>
                <a:schemeClr val="dk1"/>
              </a:buClr>
              <a:buSzPts val="2400"/>
              <a:buFont typeface="Arial"/>
              <a:buChar char="•"/>
            </a:pPr>
            <a:r>
              <a:rPr lang="en-US" sz="2400"/>
              <a:t>Do not overtighten - you may need to adjust things slightly in later steps.</a:t>
            </a:r>
            <a:endParaRPr b="0" i="0" sz="2400" u="none" cap="none" strike="noStrike">
              <a:solidFill>
                <a:schemeClr val="dk1"/>
              </a:solidFill>
              <a:latin typeface="Calibri"/>
              <a:ea typeface="Calibri"/>
              <a:cs typeface="Calibri"/>
              <a:sym typeface="Calibri"/>
            </a:endParaRPr>
          </a:p>
        </p:txBody>
      </p:sp>
      <p:pic>
        <p:nvPicPr>
          <p:cNvPr id="142" name="Google Shape;142;p21"/>
          <p:cNvPicPr preferRelativeResize="0"/>
          <p:nvPr>
            <p:ph idx="1" type="body"/>
          </p:nvPr>
        </p:nvPicPr>
        <p:blipFill rotWithShape="1">
          <a:blip r:embed="rId3">
            <a:alphaModFix/>
          </a:blip>
          <a:srcRect b="0" l="0" r="0" t="0"/>
          <a:stretch/>
        </p:blipFill>
        <p:spPr>
          <a:xfrm>
            <a:off x="838200" y="2050756"/>
            <a:ext cx="4362300" cy="383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